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61" r:id="rId3"/>
    <p:sldId id="262" r:id="rId4"/>
    <p:sldId id="282" r:id="rId5"/>
    <p:sldId id="263" r:id="rId6"/>
    <p:sldId id="285" r:id="rId7"/>
    <p:sldId id="284" r:id="rId8"/>
    <p:sldId id="287" r:id="rId9"/>
    <p:sldId id="299" r:id="rId10"/>
    <p:sldId id="294" r:id="rId11"/>
    <p:sldId id="295" r:id="rId12"/>
    <p:sldId id="296" r:id="rId13"/>
    <p:sldId id="298" r:id="rId14"/>
    <p:sldId id="310" r:id="rId15"/>
    <p:sldId id="276" r:id="rId16"/>
    <p:sldId id="311" r:id="rId17"/>
    <p:sldId id="297" r:id="rId18"/>
    <p:sldId id="309" r:id="rId19"/>
    <p:sldId id="303" r:id="rId20"/>
    <p:sldId id="305" r:id="rId21"/>
    <p:sldId id="301" r:id="rId22"/>
    <p:sldId id="306" r:id="rId23"/>
    <p:sldId id="307" r:id="rId24"/>
    <p:sldId id="30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7025" autoAdjust="0"/>
  </p:normalViewPr>
  <p:slideViewPr>
    <p:cSldViewPr>
      <p:cViewPr varScale="1">
        <p:scale>
          <a:sx n="141" d="100"/>
          <a:sy n="141" d="100"/>
        </p:scale>
        <p:origin x="1491" y="144"/>
      </p:cViewPr>
      <p:guideLst>
        <p:guide orient="horz" pos="2160"/>
        <p:guide pos="288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1CE0D54-F9DE-4D19-BD1D-BF634BBBDF90}" type="datetimeFigureOut">
              <a:rPr lang="en-US"/>
              <a:pPr>
                <a:defRPr/>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E458C8-533A-489F-9D46-B728DC61E64F}" type="slidenum">
              <a:rPr lang="en-US"/>
              <a:pPr>
                <a:defRPr/>
              </a:pPr>
              <a:t>‹#›</a:t>
            </a:fld>
            <a:endParaRPr lang="en-US"/>
          </a:p>
        </p:txBody>
      </p:sp>
    </p:spTree>
    <p:extLst>
      <p:ext uri="{BB962C8B-B14F-4D97-AF65-F5344CB8AC3E}">
        <p14:creationId xmlns:p14="http://schemas.microsoft.com/office/powerpoint/2010/main" val="5743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echrepublic.com/article/how-y-combinator-became-the-founder-of-startup-accelerator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idealab.com/" TargetMode="External"/><Relationship Id="rId5" Type="http://schemas.openxmlformats.org/officeDocument/2006/relationships/hyperlink" Target="http://brandery.org/" TargetMode="External"/><Relationship Id="rId4" Type="http://schemas.openxmlformats.org/officeDocument/2006/relationships/hyperlink" Target="http://www.techstars.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t>Hi everyone,</a:t>
            </a:r>
          </a:p>
          <a:p>
            <a:pPr eaLnBrk="1" hangingPunct="1"/>
            <a:endParaRPr lang="en-US" baseline="0" dirty="0" smtClean="0"/>
          </a:p>
          <a:p>
            <a:pPr eaLnBrk="1" hangingPunct="1"/>
            <a:r>
              <a:rPr lang="en-US" baseline="0" dirty="0" smtClean="0"/>
              <a:t>Thanks Steve for hosting me today and giving me an opportunity to share my past experiences/project with 440 and also being a past TA for this course.</a:t>
            </a:r>
          </a:p>
          <a:p>
            <a:pPr eaLnBrk="1" hangingPunct="1"/>
            <a:endParaRPr lang="en-US" baseline="0" dirty="0" smtClean="0"/>
          </a:p>
          <a:p>
            <a:pPr eaLnBrk="1" hangingPunct="1"/>
            <a:r>
              <a:rPr lang="en-US" baseline="0" dirty="0" smtClean="0"/>
              <a:t>I took this course all the way back in spring 2010 where we also had the challenge of balancing school work with the Olympics. FUN TIMES!  </a:t>
            </a:r>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r>
              <a:rPr lang="en-US" baseline="0" dirty="0" smtClean="0"/>
              <a:t>How many people own bikes here? Hands up folks</a:t>
            </a:r>
          </a:p>
          <a:p>
            <a:pPr eaLnBrk="1" hangingPunct="1"/>
            <a:endParaRPr lang="en-US" baseline="0" dirty="0" smtClean="0"/>
          </a:p>
          <a:p>
            <a:pPr eaLnBrk="1" hangingPunct="1"/>
            <a:r>
              <a:rPr lang="en-US" baseline="0" dirty="0" smtClean="0"/>
              <a:t>How many of you that go to the gym use the stationary bike exercise machine?</a:t>
            </a:r>
          </a:p>
          <a:p>
            <a:pPr eaLnBrk="1" hangingPunct="1"/>
            <a:endParaRPr lang="en-US" baseline="0" dirty="0" smtClean="0"/>
          </a:p>
          <a:p>
            <a:pPr eaLnBrk="1" hangingPunct="1"/>
            <a:endParaRPr lang="en-US" baseline="0" dirty="0" smtClean="0"/>
          </a:p>
          <a:p>
            <a:pPr eaLnBrk="1" hangingPunct="1"/>
            <a:r>
              <a:rPr lang="en-US" baseline="0" dirty="0" smtClean="0"/>
              <a:t>Looking around us we found that all current biking simulators either at the gym or at home were seriously boring exercise machines, in most instances no visual feedback, were not real bikes and quite stationary! </a:t>
            </a:r>
          </a:p>
          <a:p>
            <a:pPr eaLnBrk="1" hangingPunct="1"/>
            <a:endParaRPr lang="en-US" baseline="0" dirty="0" smtClean="0"/>
          </a:p>
          <a:p>
            <a:pPr eaLnBrk="1" hangingPunct="1"/>
            <a:r>
              <a:rPr lang="en-US" baseline="0" dirty="0" smtClean="0"/>
              <a:t>One of our team mates, Dan, an avid cyclist was always complaining about that so we decided lets change this around</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Our company was called V-Cycle and the product we developed was </a:t>
            </a:r>
            <a:r>
              <a:rPr lang="en-US" baseline="0" dirty="0" err="1" smtClean="0"/>
              <a:t>termend</a:t>
            </a:r>
            <a:r>
              <a:rPr lang="en-US" baseline="0" dirty="0" smtClean="0"/>
              <a:t> V-Cycle Pro a virtual bike simulator but with a twist!</a:t>
            </a:r>
          </a:p>
          <a:p>
            <a:pPr eaLnBrk="1" hangingPunct="1"/>
            <a:endParaRPr lang="en-US" baseline="0" dirty="0" smtClean="0"/>
          </a:p>
          <a:p>
            <a:pPr eaLnBrk="1" hangingPunct="1"/>
            <a:endParaRPr lang="en-U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63A537-41CD-4A77-9FB8-2E7B9DC35806}" type="slidenum">
              <a:rPr lang="en-US" smtClean="0"/>
              <a:pPr eaLnBrk="1" hangingPunct="1"/>
              <a:t>1</a:t>
            </a:fld>
            <a:endParaRPr lang="en-US" smtClean="0"/>
          </a:p>
        </p:txBody>
      </p:sp>
    </p:spTree>
    <p:extLst>
      <p:ext uri="{BB962C8B-B14F-4D97-AF65-F5344CB8AC3E}">
        <p14:creationId xmlns:p14="http://schemas.microsoft.com/office/powerpoint/2010/main" val="310132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5E458C8-533A-489F-9D46-B728DC61E64F}" type="slidenum">
              <a:rPr lang="en-US" smtClean="0"/>
              <a:pPr>
                <a:defRPr/>
              </a:pPr>
              <a:t>11</a:t>
            </a:fld>
            <a:endParaRPr lang="en-US"/>
          </a:p>
        </p:txBody>
      </p:sp>
    </p:spTree>
    <p:extLst>
      <p:ext uri="{BB962C8B-B14F-4D97-AF65-F5344CB8AC3E}">
        <p14:creationId xmlns:p14="http://schemas.microsoft.com/office/powerpoint/2010/main" val="234691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5E458C8-533A-489F-9D46-B728DC61E64F}" type="slidenum">
              <a:rPr lang="en-US" smtClean="0"/>
              <a:pPr>
                <a:defRPr/>
              </a:pPr>
              <a:t>12</a:t>
            </a:fld>
            <a:endParaRPr lang="en-US"/>
          </a:p>
        </p:txBody>
      </p:sp>
    </p:spTree>
    <p:extLst>
      <p:ext uri="{BB962C8B-B14F-4D97-AF65-F5344CB8AC3E}">
        <p14:creationId xmlns:p14="http://schemas.microsoft.com/office/powerpoint/2010/main" val="44170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5E458C8-533A-489F-9D46-B728DC61E64F}" type="slidenum">
              <a:rPr lang="en-US" smtClean="0"/>
              <a:pPr>
                <a:defRPr/>
              </a:pPr>
              <a:t>13</a:t>
            </a:fld>
            <a:endParaRPr lang="en-US"/>
          </a:p>
        </p:txBody>
      </p:sp>
    </p:spTree>
    <p:extLst>
      <p:ext uri="{BB962C8B-B14F-4D97-AF65-F5344CB8AC3E}">
        <p14:creationId xmlns:p14="http://schemas.microsoft.com/office/powerpoint/2010/main" val="328666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Mike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B857FE-6795-4242-A1B6-5DC4A102B4D9}" type="slidenum">
              <a:rPr lang="en-US" smtClean="0"/>
              <a:pPr eaLnBrk="1" hangingPunct="1"/>
              <a:t>14</a:t>
            </a:fld>
            <a:endParaRPr lang="en-US" smtClean="0"/>
          </a:p>
        </p:txBody>
      </p:sp>
    </p:spTree>
    <p:extLst>
      <p:ext uri="{BB962C8B-B14F-4D97-AF65-F5344CB8AC3E}">
        <p14:creationId xmlns:p14="http://schemas.microsoft.com/office/powerpoint/2010/main" val="88636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Mike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B857FE-6795-4242-A1B6-5DC4A102B4D9}" type="slidenum">
              <a:rPr lang="en-US" smtClean="0"/>
              <a:pPr eaLnBrk="1" hangingPunct="1"/>
              <a:t>15</a:t>
            </a:fld>
            <a:endParaRPr lang="en-US" smtClean="0"/>
          </a:p>
        </p:txBody>
      </p:sp>
    </p:spTree>
    <p:extLst>
      <p:ext uri="{BB962C8B-B14F-4D97-AF65-F5344CB8AC3E}">
        <p14:creationId xmlns:p14="http://schemas.microsoft.com/office/powerpoint/2010/main" val="253248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What will</a:t>
            </a:r>
            <a:r>
              <a:rPr lang="en-US" baseline="0" dirty="0" smtClean="0"/>
              <a:t> they be using your device for?</a:t>
            </a:r>
          </a:p>
          <a:p>
            <a:pPr eaLnBrk="1" hangingPunct="1"/>
            <a:endParaRPr lang="en-US" baseline="0" dirty="0" smtClean="0"/>
          </a:p>
          <a:p>
            <a:pPr eaLnBrk="1" hangingPunct="1"/>
            <a:endParaRPr lang="en-US" baseline="0" dirty="0" smtClean="0"/>
          </a:p>
          <a:p>
            <a:pPr eaLnBrk="1" hangingPunct="1"/>
            <a:r>
              <a:rPr lang="en-CA" sz="1200" b="0" i="0" kern="1200" dirty="0" smtClean="0">
                <a:solidFill>
                  <a:schemeClr val="tx1"/>
                </a:solidFill>
                <a:effectLst/>
                <a:latin typeface="+mn-lt"/>
                <a:ea typeface="+mn-ea"/>
                <a:cs typeface="+mn-cs"/>
              </a:rPr>
              <a:t>Accelerators programs usually have a set timeframe in which individual companies spend anywhere from a few weeks to a few months working with a group of mentors to build out their business and avoid problems along the way. </a:t>
            </a:r>
            <a:r>
              <a:rPr lang="en-CA" sz="1200" b="0" i="0" u="none" strike="noStrike" kern="1200" dirty="0" smtClean="0">
                <a:solidFill>
                  <a:schemeClr val="tx1"/>
                </a:solidFill>
                <a:effectLst/>
                <a:latin typeface="+mn-lt"/>
                <a:ea typeface="+mn-ea"/>
                <a:cs typeface="+mn-cs"/>
                <a:hlinkClick r:id="rId3"/>
              </a:rPr>
              <a:t>Y </a:t>
            </a:r>
            <a:r>
              <a:rPr lang="en-CA" sz="1200" b="0" i="0" u="none" strike="noStrike" kern="1200" dirty="0" err="1" smtClean="0">
                <a:solidFill>
                  <a:schemeClr val="tx1"/>
                </a:solidFill>
                <a:effectLst/>
                <a:latin typeface="+mn-lt"/>
                <a:ea typeface="+mn-ea"/>
                <a:cs typeface="+mn-cs"/>
                <a:hlinkClick r:id="rId3"/>
              </a:rPr>
              <a:t>Combinator</a:t>
            </a:r>
            <a:r>
              <a:rPr lang="en-CA" sz="1200" b="0" i="0" kern="1200" dirty="0" smtClean="0">
                <a:solidFill>
                  <a:schemeClr val="tx1"/>
                </a:solidFill>
                <a:effectLst/>
                <a:latin typeface="+mn-lt"/>
                <a:ea typeface="+mn-ea"/>
                <a:cs typeface="+mn-cs"/>
              </a:rPr>
              <a:t>, </a:t>
            </a:r>
            <a:r>
              <a:rPr lang="en-CA" sz="1200" b="0" i="0" u="none" strike="noStrike" kern="1200" dirty="0" err="1" smtClean="0">
                <a:solidFill>
                  <a:schemeClr val="tx1"/>
                </a:solidFill>
                <a:effectLst/>
                <a:latin typeface="+mn-lt"/>
                <a:ea typeface="+mn-ea"/>
                <a:cs typeface="+mn-cs"/>
                <a:hlinkClick r:id="rId4"/>
              </a:rPr>
              <a:t>Techstars</a:t>
            </a:r>
            <a:r>
              <a:rPr lang="en-CA" sz="1200" b="0" i="0" kern="1200" dirty="0" smtClean="0">
                <a:solidFill>
                  <a:schemeClr val="tx1"/>
                </a:solidFill>
                <a:effectLst/>
                <a:latin typeface="+mn-lt"/>
                <a:ea typeface="+mn-ea"/>
                <a:cs typeface="+mn-cs"/>
              </a:rPr>
              <a:t>, and the </a:t>
            </a:r>
            <a:r>
              <a:rPr lang="en-CA" sz="1200" b="0" i="0" u="none" strike="noStrike" kern="1200" dirty="0" err="1" smtClean="0">
                <a:solidFill>
                  <a:schemeClr val="tx1"/>
                </a:solidFill>
                <a:effectLst/>
                <a:latin typeface="+mn-lt"/>
                <a:ea typeface="+mn-ea"/>
                <a:cs typeface="+mn-cs"/>
                <a:hlinkClick r:id="rId5"/>
              </a:rPr>
              <a:t>Brandery</a:t>
            </a:r>
            <a:r>
              <a:rPr lang="en-CA" sz="1200" b="0" i="0" kern="1200" dirty="0" smtClean="0">
                <a:solidFill>
                  <a:schemeClr val="tx1"/>
                </a:solidFill>
                <a:effectLst/>
                <a:latin typeface="+mn-lt"/>
                <a:ea typeface="+mn-ea"/>
                <a:cs typeface="+mn-cs"/>
              </a:rPr>
              <a:t> are some of the most well-known accelerators.</a:t>
            </a:r>
          </a:p>
          <a:p>
            <a:pPr eaLnBrk="1" hangingPunct="1"/>
            <a:endParaRPr lang="en-CA" sz="1200" b="0" i="0" kern="1200" baseline="0" dirty="0" smtClean="0">
              <a:solidFill>
                <a:schemeClr val="tx1"/>
              </a:solidFill>
              <a:effectLst/>
              <a:latin typeface="+mn-lt"/>
              <a:ea typeface="+mn-ea"/>
              <a:cs typeface="+mn-cs"/>
            </a:endParaRPr>
          </a:p>
          <a:p>
            <a:pPr eaLnBrk="1" hangingPunct="1"/>
            <a:endParaRPr lang="en-CA" sz="1200" b="0" i="0" kern="1200" baseline="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Incubators</a:t>
            </a:r>
          </a:p>
          <a:p>
            <a:r>
              <a:rPr lang="en-CA" sz="1200" b="0" i="0" kern="1200" dirty="0" err="1" smtClean="0">
                <a:solidFill>
                  <a:schemeClr val="tx1"/>
                </a:solidFill>
                <a:effectLst/>
                <a:latin typeface="+mn-lt"/>
                <a:ea typeface="+mn-ea"/>
                <a:cs typeface="+mn-cs"/>
              </a:rPr>
              <a:t>Startup</a:t>
            </a:r>
            <a:r>
              <a:rPr lang="en-CA" sz="1200" b="0" i="0" kern="1200" dirty="0" smtClean="0">
                <a:solidFill>
                  <a:schemeClr val="tx1"/>
                </a:solidFill>
                <a:effectLst/>
                <a:latin typeface="+mn-lt"/>
                <a:ea typeface="+mn-ea"/>
                <a:cs typeface="+mn-cs"/>
              </a:rPr>
              <a:t> incubators begin with companies that may be earlier in the process and they do not operate on a set schedule. If an accelerator is a greenhouse for young plants to get the optimal conditions to grow, an incubator matches quality seeds with the best soil for sprouting and growth.</a:t>
            </a:r>
          </a:p>
          <a:p>
            <a:r>
              <a:rPr lang="en-CA" sz="1200" b="0" i="0" kern="1200" dirty="0" smtClean="0">
                <a:solidFill>
                  <a:schemeClr val="tx1"/>
                </a:solidFill>
                <a:effectLst/>
                <a:latin typeface="+mn-lt"/>
                <a:ea typeface="+mn-ea"/>
                <a:cs typeface="+mn-cs"/>
              </a:rPr>
              <a:t>While there are some independent incubators, they can also be sponsored or run by VC firms, government entities, and major corporations, among others. Some incubators have an application process, but others only work with companies and ideas that they come in contact with through trusted partners. A good example of an incubator is </a:t>
            </a:r>
            <a:r>
              <a:rPr lang="en-CA" sz="1200" b="0" i="0" u="none" strike="noStrike" kern="1200" dirty="0" err="1" smtClean="0">
                <a:solidFill>
                  <a:schemeClr val="tx1"/>
                </a:solidFill>
                <a:effectLst/>
                <a:latin typeface="+mn-lt"/>
                <a:ea typeface="+mn-ea"/>
                <a:cs typeface="+mn-cs"/>
                <a:hlinkClick r:id="rId6"/>
              </a:rPr>
              <a:t>Idealab</a:t>
            </a:r>
            <a:r>
              <a:rPr lang="en-CA" sz="1200" b="0" i="0" kern="1200" dirty="0" smtClean="0">
                <a:solidFill>
                  <a:schemeClr val="tx1"/>
                </a:solidFill>
                <a:effectLst/>
                <a:latin typeface="+mn-lt"/>
                <a:ea typeface="+mn-ea"/>
                <a:cs typeface="+mn-cs"/>
              </a:rPr>
              <a:t>.</a:t>
            </a:r>
          </a:p>
          <a:p>
            <a:pPr eaLnBrk="1" hangingPunct="1"/>
            <a:endParaRPr lang="en-US" baseline="0" dirty="0" smtClean="0"/>
          </a:p>
          <a:p>
            <a:pPr eaLnBrk="1" hangingPunct="1"/>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B857FE-6795-4242-A1B6-5DC4A102B4D9}" type="slidenum">
              <a:rPr lang="en-US" smtClean="0"/>
              <a:pPr eaLnBrk="1" hangingPunct="1"/>
              <a:t>16</a:t>
            </a:fld>
            <a:endParaRPr lang="en-US" smtClean="0"/>
          </a:p>
        </p:txBody>
      </p:sp>
    </p:spTree>
    <p:extLst>
      <p:ext uri="{BB962C8B-B14F-4D97-AF65-F5344CB8AC3E}">
        <p14:creationId xmlns:p14="http://schemas.microsoft.com/office/powerpoint/2010/main" val="371071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lean</a:t>
            </a:r>
            <a:r>
              <a:rPr lang="en-CA" baseline="0" dirty="0" smtClean="0"/>
              <a:t> Launchpad:</a:t>
            </a:r>
          </a:p>
          <a:p>
            <a:endParaRPr lang="en-CA" baseline="0" dirty="0" smtClean="0"/>
          </a:p>
          <a:p>
            <a:endParaRPr lang="en-CA" baseline="0" dirty="0" smtClean="0"/>
          </a:p>
          <a:p>
            <a:r>
              <a:rPr lang="en-CA" dirty="0" smtClean="0"/>
              <a:t>https://www.udacity.com/course/ep245</a:t>
            </a:r>
          </a:p>
          <a:p>
            <a:endParaRPr lang="en-CA" dirty="0" smtClean="0"/>
          </a:p>
          <a:p>
            <a:r>
              <a:rPr lang="en-CA" dirty="0" smtClean="0"/>
              <a:t>https://www.youtube.com/watch?v=VZvgj6B2JZs</a:t>
            </a:r>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65E458C8-533A-489F-9D46-B728DC61E64F}" type="slidenum">
              <a:rPr lang="en-US" smtClean="0"/>
              <a:pPr>
                <a:defRPr/>
              </a:pPr>
              <a:t>20</a:t>
            </a:fld>
            <a:endParaRPr lang="en-US"/>
          </a:p>
        </p:txBody>
      </p:sp>
    </p:spTree>
    <p:extLst>
      <p:ext uri="{BB962C8B-B14F-4D97-AF65-F5344CB8AC3E}">
        <p14:creationId xmlns:p14="http://schemas.microsoft.com/office/powerpoint/2010/main" val="362485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Lukas</a:t>
            </a:r>
          </a:p>
          <a:p>
            <a:pPr marL="171450" indent="-171450" eaLnBrk="1" hangingPunct="1">
              <a:buFontTx/>
              <a:buChar char="-"/>
              <a:defRPr/>
            </a:pPr>
            <a:r>
              <a:rPr lang="en-US" dirty="0" smtClean="0"/>
              <a:t>Outline of the major expenses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13302C-21DD-4EB9-851E-7FEF20F760B7}" type="slidenum">
              <a:rPr lang="en-US" smtClean="0"/>
              <a:pPr eaLnBrk="1" hangingPunct="1"/>
              <a:t>22</a:t>
            </a:fld>
            <a:endParaRPr lang="en-US" smtClean="0"/>
          </a:p>
        </p:txBody>
      </p:sp>
    </p:spTree>
    <p:extLst>
      <p:ext uri="{BB962C8B-B14F-4D97-AF65-F5344CB8AC3E}">
        <p14:creationId xmlns:p14="http://schemas.microsoft.com/office/powerpoint/2010/main" val="173016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Lukas</a:t>
            </a:r>
          </a:p>
          <a:p>
            <a:pPr marL="171450" indent="-171450" eaLnBrk="1" hangingPunct="1">
              <a:buFontTx/>
              <a:buChar char="-"/>
              <a:defRPr/>
            </a:pPr>
            <a:r>
              <a:rPr lang="en-US" dirty="0" smtClean="0"/>
              <a:t>How we allocated the work</a:t>
            </a:r>
          </a:p>
          <a:p>
            <a:pPr marL="171450" indent="-171450" eaLnBrk="1" hangingPunct="1">
              <a:buFontTx/>
              <a:buChar char="-"/>
              <a:defRPr/>
            </a:pPr>
            <a:r>
              <a:rPr lang="en-US" dirty="0" smtClean="0"/>
              <a:t>Teams of people worked on each section</a:t>
            </a: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DDE9D1-79FB-4E4A-8EF2-D328F04069C7}" type="slidenum">
              <a:rPr lang="en-US" smtClean="0"/>
              <a:pPr eaLnBrk="1" hangingPunct="1"/>
              <a:t>23</a:t>
            </a:fld>
            <a:endParaRPr lang="en-US" smtClean="0"/>
          </a:p>
        </p:txBody>
      </p:sp>
    </p:spTree>
    <p:extLst>
      <p:ext uri="{BB962C8B-B14F-4D97-AF65-F5344CB8AC3E}">
        <p14:creationId xmlns:p14="http://schemas.microsoft.com/office/powerpoint/2010/main" val="359812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Lukas</a:t>
            </a:r>
          </a:p>
          <a:p>
            <a:pPr marL="171450" indent="-171450" eaLnBrk="1" hangingPunct="1">
              <a:buFontTx/>
              <a:buChar char="-"/>
              <a:defRPr/>
            </a:pPr>
            <a:r>
              <a:rPr lang="en-US" dirty="0" smtClean="0"/>
              <a:t>May have to simplify this if it doesn’t show well on projector</a:t>
            </a:r>
          </a:p>
          <a:p>
            <a:pPr marL="171450" indent="-171450" eaLnBrk="1" hangingPunct="1">
              <a:buFontTx/>
              <a:buChar char="-"/>
              <a:defRPr/>
            </a:pPr>
            <a:r>
              <a:rPr lang="en-US" dirty="0" smtClean="0"/>
              <a:t>Discussion of proposed vs. actual milestones</a:t>
            </a: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8058BE-DF3B-4D0A-96B0-9759ECC0E3C1}" type="slidenum">
              <a:rPr lang="en-US" smtClean="0"/>
              <a:pPr eaLnBrk="1" hangingPunct="1"/>
              <a:t>24</a:t>
            </a:fld>
            <a:endParaRPr lang="en-US" smtClean="0"/>
          </a:p>
        </p:txBody>
      </p:sp>
    </p:spTree>
    <p:extLst>
      <p:ext uri="{BB962C8B-B14F-4D97-AF65-F5344CB8AC3E}">
        <p14:creationId xmlns:p14="http://schemas.microsoft.com/office/powerpoint/2010/main" val="133533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So</a:t>
            </a:r>
            <a:r>
              <a:rPr lang="en-US" baseline="0" dirty="0" smtClean="0"/>
              <a:t> we went ahead and set out our objectives for the project</a:t>
            </a:r>
          </a:p>
          <a:p>
            <a:pPr eaLnBrk="1" hangingPunct="1"/>
            <a:endParaRPr lang="en-US" baseline="0" dirty="0" smtClean="0"/>
          </a:p>
          <a:p>
            <a:pPr eaLnBrk="1" hangingPunct="1"/>
            <a:r>
              <a:rPr lang="en-US" baseline="0" dirty="0" smtClean="0"/>
              <a:t>So what we came up with was a multi-platform solution </a:t>
            </a: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303B31-680A-4A99-AAAF-D86A24D49084}" type="slidenum">
              <a:rPr lang="en-US" smtClean="0"/>
              <a:pPr eaLnBrk="1" hangingPunct="1"/>
              <a:t>2</a:t>
            </a:fld>
            <a:endParaRPr lang="en-US" smtClean="0"/>
          </a:p>
        </p:txBody>
      </p:sp>
    </p:spTree>
    <p:extLst>
      <p:ext uri="{BB962C8B-B14F-4D97-AF65-F5344CB8AC3E}">
        <p14:creationId xmlns:p14="http://schemas.microsoft.com/office/powerpoint/2010/main" val="359485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So here</a:t>
            </a:r>
            <a:r>
              <a:rPr lang="en-US" baseline="0" dirty="0" smtClean="0"/>
              <a:t> state:</a:t>
            </a:r>
          </a:p>
          <a:p>
            <a:pPr eaLnBrk="1" hangingPunct="1"/>
            <a:endParaRPr lang="en-US" baseline="0" dirty="0" smtClean="0"/>
          </a:p>
          <a:p>
            <a:pPr eaLnBrk="1" hangingPunct="1"/>
            <a:r>
              <a:rPr lang="en-US" baseline="0" dirty="0" smtClean="0"/>
              <a:t>Front platform is used for elevation terrain, receives input from our video game for height adjustments</a:t>
            </a:r>
          </a:p>
          <a:p>
            <a:pPr eaLnBrk="1" hangingPunct="1"/>
            <a:r>
              <a:rPr lang="en-US" baseline="0" dirty="0" smtClean="0"/>
              <a:t>Back platform records the wheels turning and sends that info back to our video game</a:t>
            </a:r>
          </a:p>
          <a:p>
            <a:pPr eaLnBrk="1" hangingPunct="1"/>
            <a:endParaRPr lang="en-US" baseline="0" dirty="0" smtClean="0"/>
          </a:p>
          <a:p>
            <a:pPr eaLnBrk="1" hangingPunct="1"/>
            <a:r>
              <a:rPr lang="en-US" baseline="0" dirty="0" smtClean="0"/>
              <a:t>Back platform records distance covered and tilting of the bike and also sends that data back to the video game!</a:t>
            </a:r>
          </a:p>
          <a:p>
            <a:pPr eaLnBrk="1" hangingPunct="1"/>
            <a:r>
              <a:rPr lang="en-US" baseline="0" dirty="0" smtClean="0"/>
              <a:t>And is also used for resistance simulation</a:t>
            </a:r>
          </a:p>
          <a:p>
            <a:pPr eaLnBrk="1" hangingPunct="1"/>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4C4918-6D3F-44DB-A591-A9A309E35105}" type="slidenum">
              <a:rPr lang="en-US" smtClean="0"/>
              <a:pPr eaLnBrk="1" hangingPunct="1"/>
              <a:t>3</a:t>
            </a:fld>
            <a:endParaRPr lang="en-US" smtClean="0"/>
          </a:p>
        </p:txBody>
      </p:sp>
    </p:spTree>
    <p:extLst>
      <p:ext uri="{BB962C8B-B14F-4D97-AF65-F5344CB8AC3E}">
        <p14:creationId xmlns:p14="http://schemas.microsoft.com/office/powerpoint/2010/main" val="83967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19B574-1D60-4A70-B478-0CD47E7B4B1E}" type="slidenum">
              <a:rPr lang="en-US" smtClean="0"/>
              <a:pPr eaLnBrk="1" hangingPunct="1"/>
              <a:t>4</a:t>
            </a:fld>
            <a:endParaRPr lang="en-US" smtClean="0"/>
          </a:p>
        </p:txBody>
      </p:sp>
    </p:spTree>
    <p:extLst>
      <p:ext uri="{BB962C8B-B14F-4D97-AF65-F5344CB8AC3E}">
        <p14:creationId xmlns:p14="http://schemas.microsoft.com/office/powerpoint/2010/main" val="281527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Solid</a:t>
            </a:r>
            <a:r>
              <a:rPr lang="en-US" baseline="0" dirty="0" smtClean="0"/>
              <a:t> works is great tool, don’t know it, learn it and it will be a very handy tool throughout your engineering careers I mean even when you are done with school</a:t>
            </a: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16F766-144B-4BDA-BC4E-B113BB2FBC17}" type="slidenum">
              <a:rPr lang="en-US" smtClean="0"/>
              <a:pPr eaLnBrk="1" hangingPunct="1"/>
              <a:t>5</a:t>
            </a:fld>
            <a:endParaRPr lang="en-US" smtClean="0"/>
          </a:p>
        </p:txBody>
      </p:sp>
    </p:spTree>
    <p:extLst>
      <p:ext uri="{BB962C8B-B14F-4D97-AF65-F5344CB8AC3E}">
        <p14:creationId xmlns:p14="http://schemas.microsoft.com/office/powerpoint/2010/main" val="292856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We used skateboard</a:t>
            </a:r>
            <a:r>
              <a:rPr lang="en-US" baseline="0" dirty="0" smtClean="0"/>
              <a:t> rubber bushings and used bicycle rubber tubes !</a:t>
            </a: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A0C998-DC4C-4E90-B755-D31216D6FF2E}" type="slidenum">
              <a:rPr lang="en-US" smtClean="0"/>
              <a:pPr eaLnBrk="1" hangingPunct="1"/>
              <a:t>6</a:t>
            </a:fld>
            <a:endParaRPr lang="en-US" smtClean="0"/>
          </a:p>
        </p:txBody>
      </p:sp>
    </p:spTree>
    <p:extLst>
      <p:ext uri="{BB962C8B-B14F-4D97-AF65-F5344CB8AC3E}">
        <p14:creationId xmlns:p14="http://schemas.microsoft.com/office/powerpoint/2010/main" val="122370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You</a:t>
            </a:r>
            <a:r>
              <a:rPr lang="en-US" baseline="0" dirty="0" smtClean="0"/>
              <a:t> can’t escape gravity ever! So keep that in mind</a:t>
            </a: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8CD5CC-61B5-41F8-8F6B-DF2BAC3D9B2B}" type="slidenum">
              <a:rPr lang="en-US" smtClean="0"/>
              <a:pPr eaLnBrk="1" hangingPunct="1"/>
              <a:t>7</a:t>
            </a:fld>
            <a:endParaRPr lang="en-US" smtClean="0"/>
          </a:p>
        </p:txBody>
      </p:sp>
    </p:spTree>
    <p:extLst>
      <p:ext uri="{BB962C8B-B14F-4D97-AF65-F5344CB8AC3E}">
        <p14:creationId xmlns:p14="http://schemas.microsoft.com/office/powerpoint/2010/main" val="145077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So this was our high level diagram </a:t>
            </a:r>
          </a:p>
          <a:p>
            <a:pPr eaLnBrk="1" hangingPunct="1"/>
            <a:endParaRPr lang="en-US" dirty="0" smtClean="0"/>
          </a:p>
          <a:p>
            <a:pPr eaLnBrk="1" hangingPunct="1"/>
            <a:r>
              <a:rPr lang="en-US" dirty="0" smtClean="0"/>
              <a:t>Next are a few general</a:t>
            </a:r>
            <a:r>
              <a:rPr lang="en-US" baseline="0" dirty="0" smtClean="0"/>
              <a:t> lesion the team and I learned the hard way and actually have seen many groups fall in the same trap</a:t>
            </a: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E1FF32-9212-45F7-B4E8-1E95F49FA617}" type="slidenum">
              <a:rPr lang="en-US" smtClean="0"/>
              <a:pPr eaLnBrk="1" hangingPunct="1"/>
              <a:t>8</a:t>
            </a:fld>
            <a:endParaRPr lang="en-US" smtClean="0"/>
          </a:p>
        </p:txBody>
      </p:sp>
    </p:spTree>
    <p:extLst>
      <p:ext uri="{BB962C8B-B14F-4D97-AF65-F5344CB8AC3E}">
        <p14:creationId xmlns:p14="http://schemas.microsoft.com/office/powerpoint/2010/main" val="38027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lost our $240 motor controller</a:t>
            </a:r>
            <a:r>
              <a:rPr lang="en-CA" baseline="0" dirty="0" smtClean="0"/>
              <a:t> about a week before the demo, I am partially to blame for that, there was a lose cable and our box wasn't grounded and we hadn’t incorporated a fuse so boom, the thing just exploded!</a:t>
            </a:r>
          </a:p>
          <a:p>
            <a:endParaRPr lang="en-CA" baseline="0" dirty="0" smtClean="0"/>
          </a:p>
          <a:p>
            <a:pPr eaLnBrk="1" hangingPunct="1">
              <a:defRPr/>
            </a:pPr>
            <a:r>
              <a:rPr lang="en-CA" dirty="0" smtClean="0"/>
              <a:t>Power supply</a:t>
            </a:r>
          </a:p>
          <a:p>
            <a:pPr eaLnBrk="1" hangingPunct="1">
              <a:defRPr/>
            </a:pPr>
            <a:r>
              <a:rPr lang="en-CA" dirty="0" smtClean="0"/>
              <a:t>Microcontroller  </a:t>
            </a:r>
          </a:p>
          <a:p>
            <a:pPr eaLnBrk="1" hangingPunct="1">
              <a:defRPr/>
            </a:pPr>
            <a:r>
              <a:rPr lang="en-CA" dirty="0" smtClean="0"/>
              <a:t>Sensors</a:t>
            </a:r>
          </a:p>
          <a:p>
            <a:pPr eaLnBrk="1" hangingPunct="1">
              <a:defRPr/>
            </a:pPr>
            <a:r>
              <a:rPr lang="en-CA" dirty="0" smtClean="0"/>
              <a:t>Motor driver</a:t>
            </a:r>
          </a:p>
          <a:p>
            <a:pPr marL="0" indent="0" eaLnBrk="1" hangingPunct="1">
              <a:buFont typeface="Arial" charset="0"/>
              <a:buNone/>
              <a:defRPr/>
            </a:pPr>
            <a:endParaRPr lang="en-CA" dirty="0" smtClean="0"/>
          </a:p>
          <a:p>
            <a:pPr lvl="1" eaLnBrk="1" hangingPunct="1">
              <a:defRPr/>
            </a:pP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65E458C8-533A-489F-9D46-B728DC61E64F}" type="slidenum">
              <a:rPr lang="en-US" smtClean="0"/>
              <a:pPr>
                <a:defRPr/>
              </a:pPr>
              <a:t>10</a:t>
            </a:fld>
            <a:endParaRPr lang="en-US"/>
          </a:p>
        </p:txBody>
      </p:sp>
    </p:spTree>
    <p:extLst>
      <p:ext uri="{BB962C8B-B14F-4D97-AF65-F5344CB8AC3E}">
        <p14:creationId xmlns:p14="http://schemas.microsoft.com/office/powerpoint/2010/main" val="425138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1835150" y="0"/>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C00000"/>
                </a:solidFill>
              </a:rPr>
              <a:t>___________________________</a:t>
            </a:r>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1"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650B8496-395E-48EE-B44D-C3DE568EF3BA}" type="datetime1">
              <a:rPr lang="en-CA"/>
              <a:pPr>
                <a:defRPr/>
              </a:pPr>
              <a:t>2017-01-11</a:t>
            </a:fld>
            <a:endParaRPr lang="en-CA"/>
          </a:p>
        </p:txBody>
      </p:sp>
      <p:sp>
        <p:nvSpPr>
          <p:cNvPr id="7" name="Footer Placeholder 4"/>
          <p:cNvSpPr>
            <a:spLocks noGrp="1"/>
          </p:cNvSpPr>
          <p:nvPr>
            <p:ph type="ftr" sz="quarter" idx="15"/>
          </p:nvPr>
        </p:nvSpPr>
        <p:spPr/>
        <p:txBody>
          <a:bodyPr/>
          <a:lstStyle>
            <a:lvl1pPr>
              <a:defRPr/>
            </a:lvl1pPr>
          </a:lstStyle>
          <a:p>
            <a:pPr>
              <a:defRPr/>
            </a:pPr>
            <a:endParaRPr lang="en-CA"/>
          </a:p>
        </p:txBody>
      </p:sp>
    </p:spTree>
    <p:extLst>
      <p:ext uri="{BB962C8B-B14F-4D97-AF65-F5344CB8AC3E}">
        <p14:creationId xmlns:p14="http://schemas.microsoft.com/office/powerpoint/2010/main" val="89066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0F77A8A-1F8A-4DE5-AEF4-9957CACC5DB1}" type="datetime1">
              <a:rPr lang="en-CA"/>
              <a:pPr>
                <a:defRPr/>
              </a:pPr>
              <a:t>2017-01-11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8172450" y="6237288"/>
            <a:ext cx="514350" cy="484187"/>
          </a:xfrm>
          <a:prstGeom prst="rect">
            <a:avLst/>
          </a:prstGeom>
        </p:spPr>
        <p:txBody>
          <a:bodyPr/>
          <a:lstStyle>
            <a:lvl1pPr>
              <a:defRPr/>
            </a:lvl1pPr>
          </a:lstStyle>
          <a:p>
            <a:pPr>
              <a:defRPr/>
            </a:pPr>
            <a:fld id="{E865A687-9A0A-41E2-A728-1897CB327FD6}" type="slidenum">
              <a:rPr lang="en-CA"/>
              <a:pPr>
                <a:defRPr/>
              </a:pPr>
              <a:t>‹#›</a:t>
            </a:fld>
            <a:endParaRPr lang="en-CA"/>
          </a:p>
        </p:txBody>
      </p:sp>
    </p:spTree>
    <p:extLst>
      <p:ext uri="{BB962C8B-B14F-4D97-AF65-F5344CB8AC3E}">
        <p14:creationId xmlns:p14="http://schemas.microsoft.com/office/powerpoint/2010/main" val="353134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9A28C1-7E52-4AE6-960B-9D9B7F61F389}" type="datetime1">
              <a:rPr lang="en-CA"/>
              <a:pPr>
                <a:defRPr/>
              </a:pPr>
              <a:t>2017-01-11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8172450" y="6237288"/>
            <a:ext cx="514350" cy="484187"/>
          </a:xfrm>
          <a:prstGeom prst="rect">
            <a:avLst/>
          </a:prstGeom>
        </p:spPr>
        <p:txBody>
          <a:bodyPr/>
          <a:lstStyle>
            <a:lvl1pPr>
              <a:defRPr/>
            </a:lvl1pPr>
          </a:lstStyle>
          <a:p>
            <a:pPr>
              <a:defRPr/>
            </a:pPr>
            <a:fld id="{43232432-E1A0-4BBC-ACC9-EE6DDD682B74}" type="slidenum">
              <a:rPr lang="en-CA"/>
              <a:pPr>
                <a:defRPr/>
              </a:pPr>
              <a:t>‹#›</a:t>
            </a:fld>
            <a:endParaRPr lang="en-CA"/>
          </a:p>
        </p:txBody>
      </p:sp>
    </p:spTree>
    <p:extLst>
      <p:ext uri="{BB962C8B-B14F-4D97-AF65-F5344CB8AC3E}">
        <p14:creationId xmlns:p14="http://schemas.microsoft.com/office/powerpoint/2010/main" val="227020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845840"/>
            <a:ext cx="8229600" cy="782960"/>
          </a:xfrm>
          <a:prstGeom prst="rect">
            <a:avLst/>
          </a:prstGeom>
        </p:spPr>
        <p:txBody>
          <a:bodyPr/>
          <a:lstStyle>
            <a:lvl1pPr>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772816"/>
            <a:ext cx="8229600" cy="43533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9E4FEDDE-ACBC-4E89-923F-72FFEDD9C664}" type="datetime1">
              <a:rPr lang="en-CA"/>
              <a:pPr>
                <a:defRPr/>
              </a:pPr>
              <a:t>2017-01-11</a:t>
            </a:fld>
            <a:endParaRPr lang="en-CA"/>
          </a:p>
        </p:txBody>
      </p:sp>
      <p:sp>
        <p:nvSpPr>
          <p:cNvPr id="6" name="Footer Placeholder 4"/>
          <p:cNvSpPr>
            <a:spLocks noGrp="1"/>
          </p:cNvSpPr>
          <p:nvPr>
            <p:ph type="ftr" sz="quarter" idx="15"/>
          </p:nvPr>
        </p:nvSpPr>
        <p:spPr/>
        <p:txBody>
          <a:bodyPr/>
          <a:lstStyle>
            <a:lvl1pPr>
              <a:defRPr/>
            </a:lvl1pPr>
          </a:lstStyle>
          <a:p>
            <a:pPr>
              <a:defRPr/>
            </a:pPr>
            <a:endParaRPr lang="en-CA"/>
          </a:p>
        </p:txBody>
      </p:sp>
    </p:spTree>
    <p:extLst>
      <p:ext uri="{BB962C8B-B14F-4D97-AF65-F5344CB8AC3E}">
        <p14:creationId xmlns:p14="http://schemas.microsoft.com/office/powerpoint/2010/main" val="422351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Content Placeholder 10"/>
          <p:cNvSpPr>
            <a:spLocks noGrp="1"/>
          </p:cNvSpPr>
          <p:nvPr>
            <p:ph sz="quarter" idx="13"/>
          </p:nvPr>
        </p:nvSpPr>
        <p:spPr>
          <a:xfrm>
            <a:off x="1835696" y="44624"/>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93530817-CC11-40EE-9955-27C99A6DD749}" type="datetime1">
              <a:rPr lang="en-CA"/>
              <a:pPr>
                <a:defRPr/>
              </a:pPr>
              <a:t>2017-01-11</a:t>
            </a:fld>
            <a:endParaRPr lang="en-CA"/>
          </a:p>
        </p:txBody>
      </p:sp>
      <p:sp>
        <p:nvSpPr>
          <p:cNvPr id="6" name="Footer Placeholder 4"/>
          <p:cNvSpPr>
            <a:spLocks noGrp="1"/>
          </p:cNvSpPr>
          <p:nvPr>
            <p:ph type="ftr" sz="quarter" idx="15"/>
          </p:nvPr>
        </p:nvSpPr>
        <p:spPr/>
        <p:txBody>
          <a:bodyPr/>
          <a:lstStyle>
            <a:lvl1pPr>
              <a:defRPr/>
            </a:lvl1pPr>
          </a:lstStyle>
          <a:p>
            <a:pPr>
              <a:defRPr/>
            </a:pPr>
            <a:endParaRPr lang="en-CA"/>
          </a:p>
        </p:txBody>
      </p:sp>
    </p:spTree>
    <p:extLst>
      <p:ext uri="{BB962C8B-B14F-4D97-AF65-F5344CB8AC3E}">
        <p14:creationId xmlns:p14="http://schemas.microsoft.com/office/powerpoint/2010/main" val="40347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845840"/>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2132856"/>
            <a:ext cx="4038600" cy="3993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2132856"/>
            <a:ext cx="4038600" cy="3993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C542BC97-0B3A-4B18-9BF7-298CA1BC9295}" type="datetime1">
              <a:rPr lang="en-CA"/>
              <a:pPr>
                <a:defRPr/>
              </a:pPr>
              <a:t>2017-01-11</a:t>
            </a:fld>
            <a:endParaRPr lang="en-CA"/>
          </a:p>
        </p:txBody>
      </p:sp>
      <p:sp>
        <p:nvSpPr>
          <p:cNvPr id="7" name="Footer Placeholder 4"/>
          <p:cNvSpPr>
            <a:spLocks noGrp="1"/>
          </p:cNvSpPr>
          <p:nvPr>
            <p:ph type="ftr" sz="quarter" idx="15"/>
          </p:nvPr>
        </p:nvSpPr>
        <p:spPr/>
        <p:txBody>
          <a:bodyPr/>
          <a:lstStyle>
            <a:lvl1pPr>
              <a:defRPr/>
            </a:lvl1pPr>
          </a:lstStyle>
          <a:p>
            <a:pPr>
              <a:defRPr/>
            </a:pPr>
            <a:endParaRPr lang="en-CA"/>
          </a:p>
        </p:txBody>
      </p:sp>
    </p:spTree>
    <p:extLst>
      <p:ext uri="{BB962C8B-B14F-4D97-AF65-F5344CB8AC3E}">
        <p14:creationId xmlns:p14="http://schemas.microsoft.com/office/powerpoint/2010/main" val="383783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845840"/>
            <a:ext cx="8229600" cy="78296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6183"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20889"/>
            <a:ext cx="4040188" cy="37052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4008"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20889"/>
            <a:ext cx="4041775" cy="37052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1"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4"/>
          </p:nvPr>
        </p:nvSpPr>
        <p:spPr>
          <a:xfrm>
            <a:off x="468313" y="6381750"/>
            <a:ext cx="7848600" cy="339725"/>
          </a:xfrm>
        </p:spPr>
        <p:txBody>
          <a:bodyPr/>
          <a:lstStyle>
            <a:lvl1pPr>
              <a:defRPr dirty="0"/>
            </a:lvl1pPr>
          </a:lstStyle>
          <a:p>
            <a:pPr>
              <a:defRPr/>
            </a:pPr>
            <a:endParaRPr lang="en-CA"/>
          </a:p>
        </p:txBody>
      </p:sp>
      <p:sp>
        <p:nvSpPr>
          <p:cNvPr id="9" name="Slide Number Placeholder 5"/>
          <p:cNvSpPr>
            <a:spLocks noGrp="1"/>
          </p:cNvSpPr>
          <p:nvPr>
            <p:ph type="sldNum" sz="quarter" idx="15"/>
          </p:nvPr>
        </p:nvSpPr>
        <p:spPr>
          <a:xfrm>
            <a:off x="8316913" y="6381750"/>
            <a:ext cx="369887" cy="339725"/>
          </a:xfrm>
          <a:prstGeom prst="rect">
            <a:avLst/>
          </a:prstGeom>
        </p:spPr>
        <p:txBody>
          <a:bodyPr/>
          <a:lstStyle>
            <a:lvl1pPr>
              <a:defRPr/>
            </a:lvl1pPr>
          </a:lstStyle>
          <a:p>
            <a:pPr>
              <a:defRPr/>
            </a:pPr>
            <a:fld id="{12B92F8F-DEB8-4893-8A9F-787650CCCD8B}" type="slidenum">
              <a:rPr lang="en-CA"/>
              <a:pPr>
                <a:defRPr/>
              </a:pPr>
              <a:t>‹#›</a:t>
            </a:fld>
            <a:endParaRPr lang="en-CA"/>
          </a:p>
        </p:txBody>
      </p:sp>
    </p:spTree>
    <p:extLst>
      <p:ext uri="{BB962C8B-B14F-4D97-AF65-F5344CB8AC3E}">
        <p14:creationId xmlns:p14="http://schemas.microsoft.com/office/powerpoint/2010/main" val="3544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45840"/>
            <a:ext cx="8229600" cy="1143000"/>
          </a:xfrm>
          <a:prstGeom prst="rect">
            <a:avLst/>
          </a:prstGeom>
        </p:spPr>
        <p:txBody>
          <a:bodyPr/>
          <a:lstStyle/>
          <a:p>
            <a:r>
              <a:rPr lang="en-US" smtClean="0"/>
              <a:t>Click to edit Master title style</a:t>
            </a:r>
            <a:endParaRPr lang="en-CA"/>
          </a:p>
        </p:txBody>
      </p:sp>
      <p:sp>
        <p:nvSpPr>
          <p:cNvPr id="6"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85A1AD34-3A3C-40C0-8671-F1E948B93870}" type="datetime1">
              <a:rPr lang="en-CA"/>
              <a:pPr>
                <a:defRPr/>
              </a:pPr>
              <a:t>2017-01-11</a:t>
            </a:fld>
            <a:endParaRPr lang="en-CA"/>
          </a:p>
        </p:txBody>
      </p:sp>
      <p:sp>
        <p:nvSpPr>
          <p:cNvPr id="5" name="Footer Placeholder 4"/>
          <p:cNvSpPr>
            <a:spLocks noGrp="1"/>
          </p:cNvSpPr>
          <p:nvPr>
            <p:ph type="ftr" sz="quarter" idx="15"/>
          </p:nvPr>
        </p:nvSpPr>
        <p:spPr/>
        <p:txBody>
          <a:bodyPr/>
          <a:lstStyle>
            <a:lvl1pPr>
              <a:defRPr/>
            </a:lvl1pPr>
          </a:lstStyle>
          <a:p>
            <a:pPr>
              <a:defRPr/>
            </a:pPr>
            <a:endParaRPr lang="en-CA"/>
          </a:p>
        </p:txBody>
      </p:sp>
      <p:sp>
        <p:nvSpPr>
          <p:cNvPr id="7" name="Slide Number Placeholder 5"/>
          <p:cNvSpPr>
            <a:spLocks noGrp="1"/>
          </p:cNvSpPr>
          <p:nvPr>
            <p:ph type="sldNum" sz="quarter" idx="16"/>
          </p:nvPr>
        </p:nvSpPr>
        <p:spPr>
          <a:xfrm>
            <a:off x="8172450" y="6237288"/>
            <a:ext cx="514350" cy="484187"/>
          </a:xfrm>
          <a:prstGeom prst="rect">
            <a:avLst/>
          </a:prstGeom>
        </p:spPr>
        <p:txBody>
          <a:bodyPr/>
          <a:lstStyle>
            <a:lvl1pPr>
              <a:defRPr/>
            </a:lvl1pPr>
          </a:lstStyle>
          <a:p>
            <a:pPr>
              <a:defRPr/>
            </a:pPr>
            <a:fld id="{E0120C3B-357C-433E-A354-DBB28029DCA7}" type="slidenum">
              <a:rPr lang="en-CA"/>
              <a:pPr>
                <a:defRPr/>
              </a:pPr>
              <a:t>‹#›</a:t>
            </a:fld>
            <a:endParaRPr lang="en-CA"/>
          </a:p>
        </p:txBody>
      </p:sp>
    </p:spTree>
    <p:extLst>
      <p:ext uri="{BB962C8B-B14F-4D97-AF65-F5344CB8AC3E}">
        <p14:creationId xmlns:p14="http://schemas.microsoft.com/office/powerpoint/2010/main" val="326590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CB64DA8D-2FED-4B92-997F-96D92D7A8521}" type="datetime1">
              <a:rPr lang="en-CA"/>
              <a:pPr>
                <a:defRPr/>
              </a:pPr>
              <a:t>2017-01-11</a:t>
            </a:fld>
            <a:endParaRPr lang="en-CA"/>
          </a:p>
        </p:txBody>
      </p:sp>
      <p:sp>
        <p:nvSpPr>
          <p:cNvPr id="4" name="Footer Placeholder 4"/>
          <p:cNvSpPr>
            <a:spLocks noGrp="1"/>
          </p:cNvSpPr>
          <p:nvPr>
            <p:ph type="ftr" sz="quarter" idx="15"/>
          </p:nvPr>
        </p:nvSpPr>
        <p:spPr/>
        <p:txBody>
          <a:bodyPr/>
          <a:lstStyle>
            <a:lvl1pPr>
              <a:defRPr/>
            </a:lvl1pPr>
          </a:lstStyle>
          <a:p>
            <a:pPr>
              <a:defRPr/>
            </a:pPr>
            <a:endParaRPr lang="en-CA"/>
          </a:p>
        </p:txBody>
      </p:sp>
      <p:sp>
        <p:nvSpPr>
          <p:cNvPr id="5" name="Slide Number Placeholder 5"/>
          <p:cNvSpPr>
            <a:spLocks noGrp="1"/>
          </p:cNvSpPr>
          <p:nvPr>
            <p:ph type="sldNum" sz="quarter" idx="16"/>
          </p:nvPr>
        </p:nvSpPr>
        <p:spPr>
          <a:xfrm>
            <a:off x="8172450" y="6237288"/>
            <a:ext cx="514350" cy="484187"/>
          </a:xfrm>
          <a:prstGeom prst="rect">
            <a:avLst/>
          </a:prstGeom>
        </p:spPr>
        <p:txBody>
          <a:bodyPr/>
          <a:lstStyle>
            <a:lvl1pPr>
              <a:defRPr/>
            </a:lvl1pPr>
          </a:lstStyle>
          <a:p>
            <a:pPr>
              <a:defRPr/>
            </a:pPr>
            <a:fld id="{60276473-A6A6-43B1-B190-004AAB11FEF5}" type="slidenum">
              <a:rPr lang="en-CA"/>
              <a:pPr>
                <a:defRPr/>
              </a:pPr>
              <a:t>‹#›</a:t>
            </a:fld>
            <a:endParaRPr lang="en-CA"/>
          </a:p>
        </p:txBody>
      </p:sp>
    </p:spTree>
    <p:extLst>
      <p:ext uri="{BB962C8B-B14F-4D97-AF65-F5344CB8AC3E}">
        <p14:creationId xmlns:p14="http://schemas.microsoft.com/office/powerpoint/2010/main" val="19039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F51F419-FF39-441E-822B-C78FD5137424}" type="datetime1">
              <a:rPr lang="en-CA"/>
              <a:pPr>
                <a:defRPr/>
              </a:pPr>
              <a:t>2017-01-11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a:xfrm>
            <a:off x="8172450" y="6237288"/>
            <a:ext cx="514350" cy="484187"/>
          </a:xfrm>
          <a:prstGeom prst="rect">
            <a:avLst/>
          </a:prstGeom>
        </p:spPr>
        <p:txBody>
          <a:bodyPr/>
          <a:lstStyle>
            <a:lvl1pPr>
              <a:defRPr/>
            </a:lvl1pPr>
          </a:lstStyle>
          <a:p>
            <a:pPr>
              <a:defRPr/>
            </a:pPr>
            <a:fld id="{DECE7A7A-00E9-4EFD-B080-050278413DF2}" type="slidenum">
              <a:rPr lang="en-CA"/>
              <a:pPr>
                <a:defRPr/>
              </a:pPr>
              <a:t>‹#›</a:t>
            </a:fld>
            <a:endParaRPr lang="en-CA"/>
          </a:p>
        </p:txBody>
      </p:sp>
    </p:spTree>
    <p:extLst>
      <p:ext uri="{BB962C8B-B14F-4D97-AF65-F5344CB8AC3E}">
        <p14:creationId xmlns:p14="http://schemas.microsoft.com/office/powerpoint/2010/main" val="40741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10"/>
          <p:cNvSpPr>
            <a:spLocks noGrp="1"/>
          </p:cNvSpPr>
          <p:nvPr>
            <p:ph sz="quarter" idx="13"/>
          </p:nvPr>
        </p:nvSpPr>
        <p:spPr>
          <a:xfrm>
            <a:off x="1835696" y="0"/>
            <a:ext cx="6913017" cy="476250"/>
          </a:xfrm>
        </p:spPr>
        <p:txBody>
          <a:bodyPr/>
          <a:lstStyle>
            <a:lvl1pPr marL="0" indent="0" algn="r">
              <a:buFontTx/>
              <a:buNone/>
              <a:defRPr sz="28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a:defRPr/>
            </a:lvl1pPr>
          </a:lstStyle>
          <a:p>
            <a:pPr>
              <a:defRPr/>
            </a:pPr>
            <a:fld id="{89742A7B-E8A1-4016-9630-6ACCDF419A87}" type="datetime1">
              <a:rPr lang="en-CA"/>
              <a:pPr>
                <a:defRPr/>
              </a:pPr>
              <a:t>2017-01-11</a:t>
            </a:fld>
            <a:endParaRPr lang="en-CA"/>
          </a:p>
        </p:txBody>
      </p:sp>
      <p:sp>
        <p:nvSpPr>
          <p:cNvPr id="7" name="Footer Placeholder 4"/>
          <p:cNvSpPr>
            <a:spLocks noGrp="1"/>
          </p:cNvSpPr>
          <p:nvPr>
            <p:ph type="ftr" sz="quarter" idx="15"/>
          </p:nvPr>
        </p:nvSpPr>
        <p:spPr/>
        <p:txBody>
          <a:bodyPr/>
          <a:lstStyle>
            <a:lvl1pPr>
              <a:defRPr/>
            </a:lvl1pPr>
          </a:lstStyle>
          <a:p>
            <a:pPr>
              <a:defRPr/>
            </a:pPr>
            <a:endParaRPr lang="en-CA"/>
          </a:p>
        </p:txBody>
      </p:sp>
      <p:sp>
        <p:nvSpPr>
          <p:cNvPr id="9" name="Slide Number Placeholder 5"/>
          <p:cNvSpPr>
            <a:spLocks noGrp="1"/>
          </p:cNvSpPr>
          <p:nvPr>
            <p:ph type="sldNum" sz="quarter" idx="16"/>
          </p:nvPr>
        </p:nvSpPr>
        <p:spPr>
          <a:xfrm>
            <a:off x="8172450" y="6237288"/>
            <a:ext cx="514350" cy="484187"/>
          </a:xfrm>
          <a:prstGeom prst="rect">
            <a:avLst/>
          </a:prstGeom>
        </p:spPr>
        <p:txBody>
          <a:bodyPr/>
          <a:lstStyle>
            <a:lvl1pPr>
              <a:defRPr/>
            </a:lvl1pPr>
          </a:lstStyle>
          <a:p>
            <a:pPr>
              <a:defRPr/>
            </a:pPr>
            <a:fld id="{CB105D01-94C5-49B8-A53D-0FE72051EB7D}" type="slidenum">
              <a:rPr lang="en-CA"/>
              <a:pPr>
                <a:defRPr/>
              </a:pPr>
              <a:t>‹#›</a:t>
            </a:fld>
            <a:endParaRPr lang="en-CA"/>
          </a:p>
        </p:txBody>
      </p:sp>
    </p:spTree>
    <p:extLst>
      <p:ext uri="{BB962C8B-B14F-4D97-AF65-F5344CB8AC3E}">
        <p14:creationId xmlns:p14="http://schemas.microsoft.com/office/powerpoint/2010/main" val="143617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5" name="Footer Placeholder 4"/>
          <p:cNvSpPr>
            <a:spLocks noGrp="1"/>
          </p:cNvSpPr>
          <p:nvPr>
            <p:ph type="ftr" sz="quarter" idx="3"/>
          </p:nvPr>
        </p:nvSpPr>
        <p:spPr>
          <a:xfrm>
            <a:off x="468313" y="6237288"/>
            <a:ext cx="7704137" cy="4841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pic>
        <p:nvPicPr>
          <p:cNvPr id="1029"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207963"/>
            <a:ext cx="14049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p:nvSpPr>
        <p:spPr bwMode="auto">
          <a:xfrm>
            <a:off x="1835150" y="0"/>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C00000"/>
                </a:solidFill>
              </a:rPr>
              <a:t>___________________________</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wCFeeff_cw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685800" y="1268413"/>
            <a:ext cx="7772400" cy="233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sz="5300" dirty="0" smtClean="0"/>
              <a:t>V-Cycle Pro</a:t>
            </a:r>
            <a:r>
              <a:rPr lang="en-CA" dirty="0" smtClean="0"/>
              <a:t/>
            </a:r>
            <a:br>
              <a:rPr lang="en-CA" dirty="0" smtClean="0"/>
            </a:br>
            <a:r>
              <a:rPr lang="en-CA" sz="2800" i="1" dirty="0" smtClean="0"/>
              <a:t>Virtual Bike Simulator</a:t>
            </a:r>
            <a:r>
              <a:rPr lang="en-CA" sz="2800" dirty="0" smtClean="0"/>
              <a:t/>
            </a:r>
            <a:br>
              <a:rPr lang="en-CA" sz="2800" dirty="0" smtClean="0"/>
            </a:br>
            <a:r>
              <a:rPr lang="en-CA" sz="2800" dirty="0" smtClean="0"/>
              <a:t>ENSC 440/305-Spring 2010</a:t>
            </a:r>
            <a:br>
              <a:rPr lang="en-CA" sz="2800" dirty="0" smtClean="0"/>
            </a:br>
            <a:r>
              <a:rPr lang="en-CA" sz="2800" dirty="0" smtClean="0"/>
              <a:t/>
            </a:r>
            <a:br>
              <a:rPr lang="en-CA" sz="2800" dirty="0" smtClean="0"/>
            </a:br>
            <a:r>
              <a:rPr lang="en-CA" sz="2800" dirty="0" smtClean="0"/>
              <a:t>Project </a:t>
            </a:r>
            <a:r>
              <a:rPr lang="en-CA" sz="2800" dirty="0" smtClean="0"/>
              <a:t>Flashback</a:t>
            </a:r>
            <a:r>
              <a:rPr lang="en-CA" sz="2800" dirty="0" smtClean="0"/>
              <a:t/>
            </a:r>
            <a:br>
              <a:rPr lang="en-CA" sz="2800" dirty="0" smtClean="0"/>
            </a:br>
            <a:r>
              <a:rPr lang="en-CA" sz="2800" dirty="0" smtClean="0"/>
              <a:t>© Lukas-Karim </a:t>
            </a:r>
            <a:r>
              <a:rPr lang="en-CA" sz="2800" dirty="0" smtClean="0"/>
              <a:t>Merhi</a:t>
            </a:r>
          </a:p>
        </p:txBody>
      </p:sp>
      <p:sp>
        <p:nvSpPr>
          <p:cNvPr id="3" name="Subtitle 2"/>
          <p:cNvSpPr>
            <a:spLocks noGrp="1"/>
          </p:cNvSpPr>
          <p:nvPr>
            <p:ph type="subTitle" idx="1"/>
          </p:nvPr>
        </p:nvSpPr>
        <p:spPr/>
        <p:txBody>
          <a:bodyPr rtlCol="0">
            <a:normAutofit fontScale="70000" lnSpcReduction="20000"/>
          </a:bodyPr>
          <a:lstStyle/>
          <a:p>
            <a:pPr eaLnBrk="1" fontAlgn="auto" hangingPunct="1">
              <a:spcAft>
                <a:spcPts val="0"/>
              </a:spcAft>
              <a:buFont typeface="Arial" pitchFamily="34" charset="0"/>
              <a:buNone/>
              <a:defRPr/>
            </a:pPr>
            <a:endParaRPr lang="en-CA" dirty="0"/>
          </a:p>
          <a:p>
            <a:pPr eaLnBrk="1" fontAlgn="auto" hangingPunct="1">
              <a:spcAft>
                <a:spcPts val="0"/>
              </a:spcAft>
              <a:buFont typeface="Arial" pitchFamily="34" charset="0"/>
              <a:buNone/>
              <a:defRPr/>
            </a:pPr>
            <a:endParaRPr lang="en-CA" dirty="0" smtClean="0"/>
          </a:p>
          <a:p>
            <a:pPr eaLnBrk="1" fontAlgn="auto" hangingPunct="1">
              <a:spcAft>
                <a:spcPts val="0"/>
              </a:spcAft>
              <a:buFont typeface="Arial" pitchFamily="34" charset="0"/>
              <a:buNone/>
              <a:defRPr/>
            </a:pPr>
            <a:endParaRPr lang="en-CA" dirty="0"/>
          </a:p>
          <a:p>
            <a:pPr eaLnBrk="1" fontAlgn="auto" hangingPunct="1">
              <a:spcAft>
                <a:spcPts val="0"/>
              </a:spcAft>
              <a:buFont typeface="Arial" pitchFamily="34" charset="0"/>
              <a:buNone/>
              <a:defRPr/>
            </a:pPr>
            <a:endParaRPr lang="en-CA" dirty="0" smtClean="0"/>
          </a:p>
          <a:p>
            <a:pPr eaLnBrk="1" fontAlgn="auto" hangingPunct="1">
              <a:spcAft>
                <a:spcPts val="0"/>
              </a:spcAft>
              <a:buFont typeface="Arial" pitchFamily="34" charset="0"/>
              <a:buNone/>
              <a:defRPr/>
            </a:pPr>
            <a:r>
              <a:rPr lang="en-CA" dirty="0" smtClean="0"/>
              <a:t>Jan 11th , 2017</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Lesson 2: Safety Design</a:t>
            </a:r>
          </a:p>
        </p:txBody>
      </p:sp>
      <p:sp>
        <p:nvSpPr>
          <p:cNvPr id="29699" name="Content Placeholder 2"/>
          <p:cNvSpPr>
            <a:spLocks noGrp="1"/>
          </p:cNvSpPr>
          <p:nvPr>
            <p:ph idx="1"/>
          </p:nvPr>
        </p:nvSpPr>
        <p:spPr>
          <a:xfrm>
            <a:off x="457200" y="1773238"/>
            <a:ext cx="8229600" cy="4352925"/>
          </a:xfrm>
        </p:spPr>
        <p:txBody>
          <a:bodyPr/>
          <a:lstStyle/>
          <a:p>
            <a:r>
              <a:rPr lang="en-CA" b="1" u="sng" dirty="0" smtClean="0"/>
              <a:t>Electronics enclosed in a grounded box</a:t>
            </a:r>
          </a:p>
          <a:p>
            <a:r>
              <a:rPr lang="en-CA" b="1" u="sng" dirty="0" smtClean="0"/>
              <a:t>Fuse protection on power components</a:t>
            </a:r>
          </a:p>
          <a:p>
            <a:r>
              <a:rPr lang="en-CA" b="1" u="sng" dirty="0" smtClean="0"/>
              <a:t>Insulated wiring and warning signs</a:t>
            </a:r>
          </a:p>
          <a:p>
            <a:endParaRPr lang="en-CA" dirty="0" smtClean="0"/>
          </a:p>
        </p:txBody>
      </p:sp>
      <p:sp>
        <p:nvSpPr>
          <p:cNvPr id="29700" name="Content Placeholder 3"/>
          <p:cNvSpPr>
            <a:spLocks noGrp="1"/>
          </p:cNvSpPr>
          <p:nvPr>
            <p:ph sz="quarter" idx="13"/>
          </p:nvPr>
        </p:nvSpPr>
        <p:spPr>
          <a:xfrm>
            <a:off x="1835150" y="0"/>
            <a:ext cx="6913563" cy="476250"/>
          </a:xfrm>
        </p:spPr>
        <p:txBody>
          <a:bodyPr/>
          <a:lstStyle/>
          <a:p>
            <a:r>
              <a:rPr lang="en-US" smtClean="0"/>
              <a:t>Product Design – Safety</a:t>
            </a:r>
          </a:p>
          <a:p>
            <a:endParaRPr lang="en-CA" smtClean="0"/>
          </a:p>
        </p:txBody>
      </p:sp>
      <p:sp>
        <p:nvSpPr>
          <p:cNvPr id="5" name="Slide Number Placeholder 4"/>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9</a:t>
            </a:r>
            <a:endParaRPr lang="en-CA" dirty="0"/>
          </a:p>
        </p:txBody>
      </p:sp>
      <p:pic>
        <p:nvPicPr>
          <p:cNvPr id="2970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384" y="4385468"/>
            <a:ext cx="1512888" cy="15128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562350"/>
            <a:ext cx="4211638" cy="31591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Lesson 3: Modular Design</a:t>
            </a:r>
          </a:p>
        </p:txBody>
      </p:sp>
      <p:sp>
        <p:nvSpPr>
          <p:cNvPr id="30723" name="Content Placeholder 2"/>
          <p:cNvSpPr>
            <a:spLocks noGrp="1"/>
          </p:cNvSpPr>
          <p:nvPr>
            <p:ph idx="1"/>
          </p:nvPr>
        </p:nvSpPr>
        <p:spPr>
          <a:xfrm>
            <a:off x="457200" y="1773238"/>
            <a:ext cx="8229600" cy="4352925"/>
          </a:xfrm>
        </p:spPr>
        <p:txBody>
          <a:bodyPr/>
          <a:lstStyle/>
          <a:p>
            <a:r>
              <a:rPr lang="en-CA" smtClean="0"/>
              <a:t>Stand Alone Mode (no software)</a:t>
            </a:r>
          </a:p>
          <a:p>
            <a:r>
              <a:rPr lang="en-CA" smtClean="0"/>
              <a:t>Active Mode (software interface)</a:t>
            </a:r>
          </a:p>
          <a:p>
            <a:r>
              <a:rPr lang="en-CA" smtClean="0"/>
              <a:t>Tilting can be mechanically disabled</a:t>
            </a:r>
          </a:p>
          <a:p>
            <a:r>
              <a:rPr lang="en-CA" smtClean="0"/>
              <a:t>Modular Design</a:t>
            </a:r>
          </a:p>
          <a:p>
            <a:pPr lvl="1"/>
            <a:r>
              <a:rPr lang="en-CA" smtClean="0"/>
              <a:t>3 main components  (back and front platform, control box)</a:t>
            </a:r>
          </a:p>
          <a:p>
            <a:pPr lvl="1"/>
            <a:r>
              <a:rPr lang="en-CA" smtClean="0"/>
              <a:t>Set of cables  (2 serial, 1 USB, 1 Power)</a:t>
            </a:r>
          </a:p>
          <a:p>
            <a:pPr lvl="1"/>
            <a:r>
              <a:rPr lang="en-CA" smtClean="0"/>
              <a:t>Easily disassembled</a:t>
            </a:r>
          </a:p>
          <a:p>
            <a:pPr lvl="1"/>
            <a:endParaRPr lang="en-CA" smtClean="0"/>
          </a:p>
          <a:p>
            <a:pPr lvl="1"/>
            <a:endParaRPr lang="en-CA" smtClean="0"/>
          </a:p>
        </p:txBody>
      </p:sp>
      <p:sp>
        <p:nvSpPr>
          <p:cNvPr id="30724" name="Content Placeholder 3"/>
          <p:cNvSpPr>
            <a:spLocks noGrp="1"/>
          </p:cNvSpPr>
          <p:nvPr>
            <p:ph sz="quarter" idx="13"/>
          </p:nvPr>
        </p:nvSpPr>
        <p:spPr>
          <a:xfrm>
            <a:off x="1835150" y="0"/>
            <a:ext cx="6913563" cy="476250"/>
          </a:xfrm>
        </p:spPr>
        <p:txBody>
          <a:bodyPr/>
          <a:lstStyle/>
          <a:p>
            <a:r>
              <a:rPr lang="en-US" smtClean="0"/>
              <a:t>Product Design – Usability</a:t>
            </a:r>
          </a:p>
          <a:p>
            <a:endParaRPr lang="en-CA" smtClean="0"/>
          </a:p>
        </p:txBody>
      </p:sp>
      <p:sp>
        <p:nvSpPr>
          <p:cNvPr id="5" name="Slide Number Placeholder 4"/>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10</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Lesson 4: Sustainability</a:t>
            </a:r>
          </a:p>
        </p:txBody>
      </p:sp>
      <p:sp>
        <p:nvSpPr>
          <p:cNvPr id="31747" name="Content Placeholder 2"/>
          <p:cNvSpPr>
            <a:spLocks noGrp="1"/>
          </p:cNvSpPr>
          <p:nvPr>
            <p:ph idx="1"/>
          </p:nvPr>
        </p:nvSpPr>
        <p:spPr>
          <a:xfrm>
            <a:off x="457200" y="1773238"/>
            <a:ext cx="8229600" cy="4352925"/>
          </a:xfrm>
        </p:spPr>
        <p:txBody>
          <a:bodyPr/>
          <a:lstStyle/>
          <a:p>
            <a:r>
              <a:rPr lang="en-CA" dirty="0" smtClean="0"/>
              <a:t>Use of recycled materials</a:t>
            </a:r>
          </a:p>
          <a:p>
            <a:pPr lvl="1"/>
            <a:r>
              <a:rPr lang="en-CA" dirty="0" smtClean="0"/>
              <a:t>Scrap wood</a:t>
            </a:r>
          </a:p>
          <a:p>
            <a:pPr lvl="1"/>
            <a:r>
              <a:rPr lang="en-CA" dirty="0" smtClean="0"/>
              <a:t>Scrap metal </a:t>
            </a:r>
          </a:p>
          <a:p>
            <a:pPr lvl="1"/>
            <a:r>
              <a:rPr lang="en-CA" dirty="0" smtClean="0"/>
              <a:t>Left over fasteners</a:t>
            </a:r>
          </a:p>
          <a:p>
            <a:pPr lvl="1"/>
            <a:r>
              <a:rPr lang="en-CA" dirty="0" smtClean="0"/>
              <a:t>Old popped bike tubes</a:t>
            </a:r>
          </a:p>
          <a:p>
            <a:pPr lvl="1"/>
            <a:r>
              <a:rPr lang="en-CA" dirty="0" smtClean="0"/>
              <a:t>Reused electronic components</a:t>
            </a:r>
          </a:p>
        </p:txBody>
      </p:sp>
      <p:sp>
        <p:nvSpPr>
          <p:cNvPr id="31748" name="Content Placeholder 3"/>
          <p:cNvSpPr>
            <a:spLocks noGrp="1"/>
          </p:cNvSpPr>
          <p:nvPr>
            <p:ph sz="quarter" idx="13"/>
          </p:nvPr>
        </p:nvSpPr>
        <p:spPr>
          <a:xfrm>
            <a:off x="1835150" y="0"/>
            <a:ext cx="6913563" cy="476250"/>
          </a:xfrm>
        </p:spPr>
        <p:txBody>
          <a:bodyPr/>
          <a:lstStyle/>
          <a:p>
            <a:r>
              <a:rPr lang="en-US" smtClean="0"/>
              <a:t>Product Design – Sustainability</a:t>
            </a:r>
          </a:p>
          <a:p>
            <a:endParaRPr lang="en-CA" smtClean="0"/>
          </a:p>
        </p:txBody>
      </p:sp>
      <p:sp>
        <p:nvSpPr>
          <p:cNvPr id="5" name="Slide Number Placeholder 4"/>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11</a:t>
            </a:r>
            <a:endParaRPr lang="en-CA" dirty="0"/>
          </a:p>
        </p:txBody>
      </p:sp>
      <p:pic>
        <p:nvPicPr>
          <p:cNvPr id="3175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2708275"/>
            <a:ext cx="1371600" cy="13176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group members</a:t>
            </a:r>
            <a:endParaRPr lang="en-US" dirty="0"/>
          </a:p>
        </p:txBody>
      </p:sp>
      <p:sp>
        <p:nvSpPr>
          <p:cNvPr id="3" name="Content Placeholder 2"/>
          <p:cNvSpPr>
            <a:spLocks noGrp="1"/>
          </p:cNvSpPr>
          <p:nvPr>
            <p:ph idx="1"/>
          </p:nvPr>
        </p:nvSpPr>
        <p:spPr>
          <a:xfrm>
            <a:off x="457200" y="1484784"/>
            <a:ext cx="8229600" cy="4353347"/>
          </a:xfrm>
        </p:spPr>
        <p:txBody>
          <a:bodyPr/>
          <a:lstStyle/>
          <a:p>
            <a:pPr>
              <a:spcBef>
                <a:spcPts val="0"/>
              </a:spcBef>
            </a:pPr>
            <a:r>
              <a:rPr lang="en-US" sz="1300" dirty="0" smtClean="0"/>
              <a:t>Dan:</a:t>
            </a:r>
            <a:br>
              <a:rPr lang="en-US" sz="1300" dirty="0" smtClean="0"/>
            </a:br>
            <a:r>
              <a:rPr lang="en-US" sz="1300" dirty="0" smtClean="0"/>
              <a:t/>
            </a:r>
            <a:br>
              <a:rPr lang="en-US" sz="1300" dirty="0" smtClean="0"/>
            </a:br>
            <a:r>
              <a:rPr lang="en-US" sz="1300" b="1" dirty="0" smtClean="0"/>
              <a:t>My best lesson learned is to design all systems for testability.</a:t>
            </a:r>
            <a:r>
              <a:rPr lang="en-US" sz="1300" dirty="0" smtClean="0"/>
              <a:t/>
            </a:r>
            <a:br>
              <a:rPr lang="en-US" sz="1300" dirty="0" smtClean="0"/>
            </a:br>
            <a:r>
              <a:rPr lang="en-US" sz="1300" dirty="0" smtClean="0"/>
              <a:t/>
            </a:r>
            <a:br>
              <a:rPr lang="en-US" sz="1300" dirty="0" smtClean="0"/>
            </a:br>
            <a:r>
              <a:rPr lang="en-US" sz="1300" dirty="0" smtClean="0"/>
              <a:t>We always gave and accepted honest and critical feedback between ourselves on design decisions, never fighting because we recognized that open and honest communication would build trust in the group and result in a better overall product.</a:t>
            </a:r>
          </a:p>
          <a:p>
            <a:pPr>
              <a:spcBef>
                <a:spcPts val="0"/>
              </a:spcBef>
            </a:pPr>
            <a:endParaRPr lang="en-US" sz="1300" dirty="0" smtClean="0"/>
          </a:p>
          <a:p>
            <a:pPr>
              <a:spcBef>
                <a:spcPts val="0"/>
              </a:spcBef>
            </a:pPr>
            <a:r>
              <a:rPr lang="en-US" sz="1300" dirty="0" smtClean="0"/>
              <a:t>Jack</a:t>
            </a:r>
            <a:br>
              <a:rPr lang="en-US" sz="1300" dirty="0" smtClean="0"/>
            </a:br>
            <a:endParaRPr lang="en-US" sz="1300" dirty="0" smtClean="0"/>
          </a:p>
          <a:p>
            <a:pPr>
              <a:spcBef>
                <a:spcPts val="0"/>
              </a:spcBef>
              <a:buNone/>
            </a:pPr>
            <a:r>
              <a:rPr lang="en-US" sz="1300" dirty="0" smtClean="0"/>
              <a:t>          </a:t>
            </a:r>
            <a:r>
              <a:rPr lang="en-US" sz="1300" b="1" dirty="0" smtClean="0"/>
              <a:t>More planning also should have been given to acquiring proper tools for metal working, especially a drill press</a:t>
            </a:r>
          </a:p>
          <a:p>
            <a:pPr>
              <a:spcBef>
                <a:spcPts val="0"/>
              </a:spcBef>
              <a:buNone/>
            </a:pPr>
            <a:endParaRPr lang="en-US" sz="1300" dirty="0" smtClean="0"/>
          </a:p>
          <a:p>
            <a:pPr>
              <a:spcBef>
                <a:spcPts val="0"/>
              </a:spcBef>
            </a:pPr>
            <a:r>
              <a:rPr lang="en-US" sz="1300" dirty="0" smtClean="0"/>
              <a:t>Lukas:</a:t>
            </a:r>
            <a:br>
              <a:rPr lang="en-US" sz="1300" dirty="0" smtClean="0"/>
            </a:br>
            <a:r>
              <a:rPr lang="en-US" sz="1300" dirty="0" smtClean="0"/>
              <a:t/>
            </a:r>
            <a:br>
              <a:rPr lang="en-US" sz="1300" dirty="0" smtClean="0"/>
            </a:br>
            <a:r>
              <a:rPr lang="en-US" sz="1300" b="1" dirty="0" err="1" smtClean="0"/>
              <a:t>Arduino</a:t>
            </a:r>
            <a:r>
              <a:rPr lang="en-US" sz="1300" b="1" dirty="0" smtClean="0"/>
              <a:t> microcontroller: it turned out to be a great development tool especially with its open source platform, multiple analog and digital pins, serial communication, and headers for attaching custom made prototyping boards.</a:t>
            </a:r>
            <a:r>
              <a:rPr lang="en-US" sz="1300" dirty="0" smtClean="0"/>
              <a:t/>
            </a:r>
            <a:br>
              <a:rPr lang="en-US" sz="1300" dirty="0" smtClean="0"/>
            </a:br>
            <a:r>
              <a:rPr lang="en-US" sz="1300" dirty="0" smtClean="0"/>
              <a:t/>
            </a:r>
            <a:br>
              <a:rPr lang="en-US" sz="1300" dirty="0" smtClean="0"/>
            </a:br>
            <a:r>
              <a:rPr lang="en-US" sz="1300" dirty="0" smtClean="0"/>
              <a:t>I learned to always ask if I didn’t understand something and that making mistakes are essential to any learning experience.</a:t>
            </a:r>
          </a:p>
          <a:p>
            <a:pPr>
              <a:spcBef>
                <a:spcPts val="0"/>
              </a:spcBef>
            </a:pPr>
            <a:endParaRPr lang="en-US" sz="1300" dirty="0" smtClean="0"/>
          </a:p>
          <a:p>
            <a:pPr>
              <a:spcBef>
                <a:spcPts val="0"/>
              </a:spcBef>
            </a:pPr>
            <a:r>
              <a:rPr lang="en-US" sz="1300" dirty="0" smtClean="0"/>
              <a:t>Mike</a:t>
            </a:r>
            <a:br>
              <a:rPr lang="en-US" sz="1300" dirty="0" smtClean="0"/>
            </a:br>
            <a:r>
              <a:rPr lang="en-US" sz="1300" dirty="0" smtClean="0"/>
              <a:t/>
            </a:r>
            <a:br>
              <a:rPr lang="en-US" sz="1300" dirty="0" smtClean="0"/>
            </a:br>
            <a:r>
              <a:rPr lang="en-US" sz="1300" b="1" dirty="0" smtClean="0"/>
              <a:t>I have seen a few 440 demos and was always disappointed. It seems that students work for hundreds of hours on their projects and then demo in a room with a couple friends, the instructors and a closed door. It seemed depressing to me that you can spend 5 years of your life in an engineering program, and no one cares what you have accomplished at the end of it.</a:t>
            </a:r>
          </a:p>
          <a:p>
            <a:endParaRPr lang="en-US" sz="1200" dirty="0" smtClean="0"/>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4294967295"/>
          </p:nvPr>
        </p:nvSpPr>
        <p:spPr>
          <a:xfrm>
            <a:off x="8172450" y="6453336"/>
            <a:ext cx="514350" cy="484187"/>
          </a:xfrm>
          <a:prstGeom prst="rect">
            <a:avLst/>
          </a:prstGeom>
        </p:spPr>
        <p:txBody>
          <a:bodyPr/>
          <a:lstStyle/>
          <a:p>
            <a:pPr>
              <a:defRPr/>
            </a:pPr>
            <a:r>
              <a:rPr lang="en-CA" dirty="0" smtClean="0"/>
              <a:t>12</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Questions?</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13</a:t>
            </a:r>
            <a:endParaRPr lang="en-CA" dirty="0"/>
          </a:p>
        </p:txBody>
      </p:sp>
      <p:sp>
        <p:nvSpPr>
          <p:cNvPr id="41989" name="Content Placeholder 3"/>
          <p:cNvSpPr>
            <a:spLocks noGrp="1"/>
          </p:cNvSpPr>
          <p:nvPr>
            <p:ph sz="quarter" idx="13"/>
          </p:nvPr>
        </p:nvSpPr>
        <p:spPr>
          <a:xfrm>
            <a:off x="1835150" y="0"/>
            <a:ext cx="6913563" cy="476250"/>
          </a:xfrm>
        </p:spPr>
        <p:txBody>
          <a:bodyPr/>
          <a:lstStyle/>
          <a:p>
            <a:r>
              <a:rPr lang="en-US" smtClean="0"/>
              <a:t>Questions</a:t>
            </a:r>
          </a:p>
        </p:txBody>
      </p:sp>
      <p:pic>
        <p:nvPicPr>
          <p:cNvPr id="6" name="Content Placeholder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988840"/>
            <a:ext cx="47053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20713" y="5238651"/>
            <a:ext cx="822960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4400" dirty="0" smtClean="0">
                <a:latin typeface="+mj-lt"/>
                <a:ea typeface="+mj-ea"/>
                <a:cs typeface="+mj-cs"/>
              </a:rPr>
              <a:t>Good Luck!</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08701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68313" y="692696"/>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What would I have done if I had 2 semesters?</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14</a:t>
            </a:r>
            <a:endParaRPr lang="en-CA" dirty="0"/>
          </a:p>
        </p:txBody>
      </p:sp>
      <p:sp>
        <p:nvSpPr>
          <p:cNvPr id="41989" name="Content Placeholder 3"/>
          <p:cNvSpPr>
            <a:spLocks noGrp="1"/>
          </p:cNvSpPr>
          <p:nvPr>
            <p:ph sz="quarter" idx="13"/>
          </p:nvPr>
        </p:nvSpPr>
        <p:spPr>
          <a:xfrm>
            <a:off x="1835150" y="0"/>
            <a:ext cx="6913563" cy="476250"/>
          </a:xfrm>
        </p:spPr>
        <p:txBody>
          <a:bodyPr/>
          <a:lstStyle/>
          <a:p>
            <a:r>
              <a:rPr lang="en-US" smtClean="0"/>
              <a:t>Questions</a:t>
            </a:r>
          </a:p>
        </p:txBody>
      </p:sp>
      <p:sp>
        <p:nvSpPr>
          <p:cNvPr id="8" name="Content Placeholder 2"/>
          <p:cNvSpPr>
            <a:spLocks noGrp="1"/>
          </p:cNvSpPr>
          <p:nvPr>
            <p:ph idx="1"/>
          </p:nvPr>
        </p:nvSpPr>
        <p:spPr>
          <a:xfrm>
            <a:off x="457200" y="2368550"/>
            <a:ext cx="8229600" cy="3868738"/>
          </a:xfrm>
        </p:spPr>
        <p:txBody>
          <a:bodyPr/>
          <a:lstStyle/>
          <a:p>
            <a:r>
              <a:rPr lang="en-CA" dirty="0" smtClean="0"/>
              <a:t>Solving a pain (want to sell chemotherapy and not vitamins)</a:t>
            </a:r>
          </a:p>
          <a:p>
            <a:r>
              <a:rPr lang="en-CA" dirty="0" smtClean="0"/>
              <a:t>Getting out of the building and validating your idea (every team members speak to at least 5 people)</a:t>
            </a:r>
          </a:p>
          <a:p>
            <a:r>
              <a:rPr lang="en-CA" dirty="0" smtClean="0"/>
              <a:t>Create a mock-up + &lt;1 minute survey – go back to your contacts and receive feedback</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68313" y="692696"/>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What would I have done if I had 2 semesters?</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15</a:t>
            </a:r>
            <a:endParaRPr lang="en-CA" dirty="0"/>
          </a:p>
        </p:txBody>
      </p:sp>
      <p:sp>
        <p:nvSpPr>
          <p:cNvPr id="41989" name="Content Placeholder 3"/>
          <p:cNvSpPr>
            <a:spLocks noGrp="1"/>
          </p:cNvSpPr>
          <p:nvPr>
            <p:ph sz="quarter" idx="13"/>
          </p:nvPr>
        </p:nvSpPr>
        <p:spPr>
          <a:xfrm>
            <a:off x="1835150" y="0"/>
            <a:ext cx="6913563" cy="476250"/>
          </a:xfrm>
        </p:spPr>
        <p:txBody>
          <a:bodyPr/>
          <a:lstStyle/>
          <a:p>
            <a:r>
              <a:rPr lang="en-US" smtClean="0"/>
              <a:t>Questions</a:t>
            </a:r>
          </a:p>
        </p:txBody>
      </p:sp>
      <p:sp>
        <p:nvSpPr>
          <p:cNvPr id="8" name="Content Placeholder 2"/>
          <p:cNvSpPr>
            <a:spLocks noGrp="1"/>
          </p:cNvSpPr>
          <p:nvPr>
            <p:ph idx="1"/>
          </p:nvPr>
        </p:nvSpPr>
        <p:spPr>
          <a:xfrm>
            <a:off x="457200" y="2132856"/>
            <a:ext cx="8229600" cy="3868738"/>
          </a:xfrm>
        </p:spPr>
        <p:txBody>
          <a:bodyPr/>
          <a:lstStyle/>
          <a:p>
            <a:r>
              <a:rPr lang="en-CA" dirty="0" smtClean="0"/>
              <a:t>Customer </a:t>
            </a:r>
            <a:r>
              <a:rPr lang="en-CA" b="1" dirty="0" smtClean="0"/>
              <a:t>Needs</a:t>
            </a:r>
          </a:p>
          <a:p>
            <a:r>
              <a:rPr lang="en-CA" dirty="0" smtClean="0"/>
              <a:t>Establish </a:t>
            </a:r>
            <a:r>
              <a:rPr lang="en-CA" b="1" dirty="0" smtClean="0"/>
              <a:t>Requirements </a:t>
            </a:r>
            <a:r>
              <a:rPr lang="en-CA" dirty="0" smtClean="0"/>
              <a:t>to meet those </a:t>
            </a:r>
            <a:r>
              <a:rPr lang="en-CA" b="1" dirty="0" smtClean="0"/>
              <a:t>Needs</a:t>
            </a:r>
            <a:r>
              <a:rPr lang="en-CA" dirty="0" smtClean="0"/>
              <a:t> </a:t>
            </a:r>
          </a:p>
          <a:p>
            <a:endParaRPr lang="en-CA" dirty="0" smtClean="0"/>
          </a:p>
          <a:p>
            <a:endParaRPr lang="en-CA" dirty="0"/>
          </a:p>
          <a:p>
            <a:endParaRPr lang="en-CA" dirty="0" smtClean="0"/>
          </a:p>
          <a:p>
            <a:pPr marL="0" indent="0">
              <a:buNone/>
            </a:pPr>
            <a:endParaRPr lang="en-CA" dirty="0" smtClean="0"/>
          </a:p>
          <a:p>
            <a:r>
              <a:rPr lang="en-CA" dirty="0" smtClean="0"/>
              <a:t>Bookkeeping, accounting, financials</a:t>
            </a:r>
          </a:p>
          <a:p>
            <a:r>
              <a:rPr lang="en-CA" dirty="0" smtClean="0"/>
              <a:t>Join an Incubator </a:t>
            </a:r>
          </a:p>
        </p:txBody>
      </p:sp>
      <p:pic>
        <p:nvPicPr>
          <p:cNvPr id="1026" name="Picture 2" descr="https://upload.wikimedia.org/wikipedia/commons/thumb/e/e8/Systems_Engineering_Process_II.svg/840px-Systems_Engineering_Process_I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84984"/>
            <a:ext cx="4632449" cy="257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96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r>
              <a:rPr lang="en-CA" dirty="0" smtClean="0"/>
              <a:t>16</a:t>
            </a:r>
            <a:endParaRPr lang="en-CA" dirty="0"/>
          </a:p>
        </p:txBody>
      </p:sp>
      <p:sp>
        <p:nvSpPr>
          <p:cNvPr id="2" name="TextBox 1"/>
          <p:cNvSpPr txBox="1"/>
          <p:nvPr/>
        </p:nvSpPr>
        <p:spPr>
          <a:xfrm>
            <a:off x="288032" y="1052737"/>
            <a:ext cx="8676456" cy="3539430"/>
          </a:xfrm>
          <a:prstGeom prst="rect">
            <a:avLst/>
          </a:prstGeom>
          <a:noFill/>
        </p:spPr>
        <p:txBody>
          <a:bodyPr wrap="square" rtlCol="0">
            <a:spAutoFit/>
          </a:bodyPr>
          <a:lstStyle/>
          <a:p>
            <a:pPr algn="ctr"/>
            <a:r>
              <a:rPr lang="en-CA" sz="3200" dirty="0" smtClean="0">
                <a:latin typeface="+mn-lt"/>
              </a:rPr>
              <a:t>Final Words</a:t>
            </a:r>
          </a:p>
          <a:p>
            <a:r>
              <a:rPr lang="en-CA" sz="3200" dirty="0" smtClean="0">
                <a:latin typeface="+mn-lt"/>
              </a:rPr>
              <a:t>In the last few weeks of the semester, live a little beyond your project. Take a break. Go out for dinner, go to a movie, have a beer, have a pop, take a walk, take a hike, and ski back down. Project courses can steal your life. Steal a few hours back.</a:t>
            </a:r>
          </a:p>
          <a:p>
            <a:endParaRPr lang="en-CA" sz="3200" dirty="0" smtClean="0">
              <a:latin typeface="+mn-lt"/>
            </a:endParaRPr>
          </a:p>
        </p:txBody>
      </p:sp>
      <p:sp>
        <p:nvSpPr>
          <p:cNvPr id="6" name="Content Placeholder 5"/>
          <p:cNvSpPr>
            <a:spLocks noGrp="1"/>
          </p:cNvSpPr>
          <p:nvPr>
            <p:ph sz="quarter" idx="13"/>
          </p:nvPr>
        </p:nvSpPr>
        <p:spPr/>
        <p:txBody>
          <a:bodyPr/>
          <a:lstStyle/>
          <a:p>
            <a:endParaRPr lang="en-CA"/>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CFeeff_cwM"/>
          <p:cNvPicPr>
            <a:picLocks noGrp="1" noRot="1" noChangeAspect="1"/>
          </p:cNvPicPr>
          <p:nvPr>
            <p:ph sz="quarter" idx="13"/>
            <a:videoFile r:link="rId1"/>
          </p:nvPr>
        </p:nvPicPr>
        <p:blipFill>
          <a:blip r:embed="rId3"/>
          <a:stretch>
            <a:fillRect/>
          </a:stretch>
        </p:blipFill>
        <p:spPr>
          <a:xfrm>
            <a:off x="149343" y="1301156"/>
            <a:ext cx="8903402" cy="5008164"/>
          </a:xfrm>
          <a:prstGeom prst="rect">
            <a:avLst/>
          </a:prstGeom>
        </p:spPr>
      </p:pic>
      <p:sp>
        <p:nvSpPr>
          <p:cNvPr id="3" name="Slide Number Placeholder 2"/>
          <p:cNvSpPr>
            <a:spLocks noGrp="1"/>
          </p:cNvSpPr>
          <p:nvPr>
            <p:ph type="sldNum" sz="quarter" idx="16"/>
          </p:nvPr>
        </p:nvSpPr>
        <p:spPr/>
        <p:txBody>
          <a:bodyPr/>
          <a:lstStyle/>
          <a:p>
            <a:pPr>
              <a:defRPr/>
            </a:pPr>
            <a:r>
              <a:rPr lang="en-CA" dirty="0" smtClean="0"/>
              <a:t>17</a:t>
            </a:r>
            <a:endParaRPr lang="en-CA" dirty="0"/>
          </a:p>
        </p:txBody>
      </p:sp>
      <p:sp>
        <p:nvSpPr>
          <p:cNvPr id="4" name="Title 1"/>
          <p:cNvSpPr txBox="1">
            <a:spLocks/>
          </p:cNvSpPr>
          <p:nvPr/>
        </p:nvSpPr>
        <p:spPr>
          <a:xfrm>
            <a:off x="1403648" y="557808"/>
            <a:ext cx="8229600" cy="7829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4400" baseline="0" dirty="0" smtClean="0">
                <a:latin typeface="+mj-lt"/>
                <a:ea typeface="+mj-ea"/>
                <a:cs typeface="+mj-cs"/>
              </a:rPr>
              <a:t>SHOPSMART</a:t>
            </a:r>
            <a:r>
              <a:rPr lang="en-CA" sz="4400" dirty="0" smtClean="0">
                <a:latin typeface="+mj-lt"/>
                <a:ea typeface="+mj-ea"/>
                <a:cs typeface="+mj-cs"/>
              </a:rPr>
              <a:t> | Capstone 2015</a:t>
            </a:r>
            <a:endParaRPr lang="en-CA" sz="4400" baseline="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3658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Slide Number Placeholder 2"/>
          <p:cNvSpPr>
            <a:spLocks noGrp="1"/>
          </p:cNvSpPr>
          <p:nvPr>
            <p:ph type="sldNum" sz="quarter" idx="16"/>
          </p:nvPr>
        </p:nvSpPr>
        <p:spPr/>
        <p:txBody>
          <a:bodyPr/>
          <a:lstStyle/>
          <a:p>
            <a:pPr>
              <a:defRPr/>
            </a:pPr>
            <a:r>
              <a:rPr lang="en-CA" dirty="0" smtClean="0"/>
              <a:t>18</a:t>
            </a:r>
            <a:endParaRPr lang="en-CA" dirty="0"/>
          </a:p>
        </p:txBody>
      </p:sp>
      <p:sp>
        <p:nvSpPr>
          <p:cNvPr id="4" name="Title 1"/>
          <p:cNvSpPr txBox="1">
            <a:spLocks/>
          </p:cNvSpPr>
          <p:nvPr/>
        </p:nvSpPr>
        <p:spPr>
          <a:xfrm>
            <a:off x="467544" y="1349896"/>
            <a:ext cx="8229600" cy="782960"/>
          </a:xfrm>
          <a:prstGeom prst="rect">
            <a:avLst/>
          </a:prstGeom>
        </p:spPr>
        <p:txBody>
          <a:bodyPr/>
          <a:lstStyle/>
          <a:p>
            <a:r>
              <a:rPr lang="en-US" sz="4400" b="1" i="1" dirty="0" smtClean="0"/>
              <a:t>Shopping Cart</a:t>
            </a:r>
            <a:r>
              <a:rPr lang="en-US" sz="4400" b="1" dirty="0" smtClean="0"/>
              <a:t> Concept |</a:t>
            </a:r>
            <a:r>
              <a:rPr lang="en-US" sz="4400" b="1" i="1" dirty="0" smtClean="0"/>
              <a:t>IDEO</a:t>
            </a:r>
            <a:endParaRPr lang="en-US" sz="4400" b="1" dirty="0" smtClean="0"/>
          </a:p>
          <a:p>
            <a:pPr marL="0" marR="0" lvl="0" indent="0" algn="ctr" defTabSz="914400" rtl="0" eaLnBrk="0" fontAlgn="base" latinLnBrk="0" hangingPunct="0">
              <a:lnSpc>
                <a:spcPct val="100000"/>
              </a:lnSpc>
              <a:spcBef>
                <a:spcPct val="0"/>
              </a:spcBef>
              <a:spcAft>
                <a:spcPct val="0"/>
              </a:spcAft>
              <a:buClrTx/>
              <a:buSzTx/>
              <a:buFontTx/>
              <a:buNone/>
              <a:tabLst/>
              <a:defRPr/>
            </a:pPr>
            <a:endParaRPr lang="en-CA" sz="4400" baseline="0" dirty="0" smtClean="0">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bwMode="auto">
          <a:xfrm>
            <a:off x="467544" y="3429000"/>
            <a:ext cx="822960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hangingPunct="0">
              <a:defRPr/>
            </a:pPr>
            <a:r>
              <a:rPr lang="en-CA" sz="4400" dirty="0" smtClean="0">
                <a:latin typeface="+mj-lt"/>
                <a:ea typeface="+mj-ea"/>
                <a:cs typeface="+mj-cs"/>
              </a:rPr>
              <a:t>http://www.youtube.com/watch?v=M66ZU2PCIcM</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dirty="0" smtClean="0"/>
              <a:t>Objectives</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a:t>1</a:t>
            </a:r>
          </a:p>
        </p:txBody>
      </p:sp>
      <p:sp>
        <p:nvSpPr>
          <p:cNvPr id="18436" name="Content Placeholder 3"/>
          <p:cNvSpPr>
            <a:spLocks noGrp="1"/>
          </p:cNvSpPr>
          <p:nvPr>
            <p:ph sz="quarter" idx="13"/>
          </p:nvPr>
        </p:nvSpPr>
        <p:spPr>
          <a:xfrm>
            <a:off x="1835150" y="0"/>
            <a:ext cx="6913563" cy="476250"/>
          </a:xfrm>
        </p:spPr>
        <p:txBody>
          <a:bodyPr/>
          <a:lstStyle/>
          <a:p>
            <a:r>
              <a:rPr lang="en-US" smtClean="0"/>
              <a:t>Background – Goals</a:t>
            </a:r>
          </a:p>
        </p:txBody>
      </p:sp>
      <p:graphicFrame>
        <p:nvGraphicFramePr>
          <p:cNvPr id="6" name="Content Placeholder 5"/>
          <p:cNvGraphicFramePr>
            <a:graphicFrameLocks noGrp="1"/>
          </p:cNvGraphicFramePr>
          <p:nvPr>
            <p:ph idx="1"/>
          </p:nvPr>
        </p:nvGraphicFramePr>
        <p:xfrm>
          <a:off x="457200" y="1773238"/>
          <a:ext cx="8218488" cy="2443161"/>
        </p:xfrm>
        <a:graphic>
          <a:graphicData uri="http://schemas.openxmlformats.org/drawingml/2006/table">
            <a:tbl>
              <a:tblPr firstRow="1" bandRow="1">
                <a:tableStyleId>{5C22544A-7EE6-4342-B048-85BDC9FD1C3A}</a:tableStyleId>
              </a:tblPr>
              <a:tblGrid>
                <a:gridCol w="6346454"/>
                <a:gridCol w="1872034"/>
              </a:tblGrid>
              <a:tr h="823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dirty="0" smtClean="0">
                          <a:solidFill>
                            <a:schemeClr val="tx1"/>
                          </a:solidFill>
                        </a:rPr>
                        <a:t>Using your own bike indoors to enjoy a realistic cycling experience</a:t>
                      </a:r>
                    </a:p>
                  </a:txBody>
                  <a:tcPr marL="91431" marR="91431" marT="45726" marB="45726">
                    <a:solidFill>
                      <a:schemeClr val="bg1"/>
                    </a:solidFill>
                  </a:tcPr>
                </a:tc>
                <a:tc>
                  <a:txBody>
                    <a:bodyPr/>
                    <a:lstStyle/>
                    <a:p>
                      <a:r>
                        <a:rPr lang="en-US" sz="2400" b="0" dirty="0" smtClean="0">
                          <a:solidFill>
                            <a:srgbClr val="00B050"/>
                          </a:solidFill>
                        </a:rPr>
                        <a:t>Achieved</a:t>
                      </a:r>
                      <a:endParaRPr lang="en-US" sz="2400" b="0" dirty="0">
                        <a:solidFill>
                          <a:srgbClr val="00B050"/>
                        </a:solidFill>
                      </a:endParaRPr>
                    </a:p>
                  </a:txBody>
                  <a:tcPr marL="91431" marR="91431" marT="45726" marB="45726">
                    <a:solidFill>
                      <a:schemeClr val="bg1"/>
                    </a:solidFill>
                  </a:tcPr>
                </a:tc>
              </a:tr>
              <a:tr h="5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dirty="0" smtClean="0">
                          <a:solidFill>
                            <a:schemeClr val="tx1"/>
                          </a:solidFill>
                        </a:rPr>
                        <a:t>Simulate terrain, elevation and resistance.</a:t>
                      </a:r>
                    </a:p>
                  </a:txBody>
                  <a:tcPr marL="91431" marR="91431" marT="45726" marB="45726">
                    <a:solidFill>
                      <a:schemeClr val="bg1"/>
                    </a:solidFill>
                  </a:tcPr>
                </a:tc>
                <a:tc>
                  <a:txBody>
                    <a:bodyPr/>
                    <a:lstStyle/>
                    <a:p>
                      <a:r>
                        <a:rPr lang="en-US" sz="2400" b="0" dirty="0" smtClean="0">
                          <a:solidFill>
                            <a:srgbClr val="00B050"/>
                          </a:solidFill>
                        </a:rPr>
                        <a:t>Achieved</a:t>
                      </a:r>
                      <a:endParaRPr lang="en-US" sz="2400" b="0" dirty="0">
                        <a:solidFill>
                          <a:srgbClr val="00B050"/>
                        </a:solidFill>
                      </a:endParaRPr>
                    </a:p>
                  </a:txBody>
                  <a:tcPr marL="91431" marR="91431" marT="45726" marB="45726">
                    <a:solidFill>
                      <a:schemeClr val="bg1"/>
                    </a:solidFill>
                  </a:tcPr>
                </a:tc>
              </a:tr>
              <a:tr h="5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dirty="0" smtClean="0">
                          <a:solidFill>
                            <a:schemeClr val="tx1"/>
                          </a:solidFill>
                        </a:rPr>
                        <a:t>Tilting and turning capabilities</a:t>
                      </a:r>
                    </a:p>
                  </a:txBody>
                  <a:tcPr marL="91431" marR="91431" marT="45726" marB="45726">
                    <a:solidFill>
                      <a:schemeClr val="bg1"/>
                    </a:solidFill>
                  </a:tcPr>
                </a:tc>
                <a:tc>
                  <a:txBody>
                    <a:bodyPr/>
                    <a:lstStyle/>
                    <a:p>
                      <a:r>
                        <a:rPr lang="en-US" sz="2400" b="0" dirty="0" smtClean="0">
                          <a:solidFill>
                            <a:srgbClr val="00B050"/>
                          </a:solidFill>
                        </a:rPr>
                        <a:t>Achieved</a:t>
                      </a:r>
                      <a:endParaRPr lang="en-US" sz="2400" b="0" dirty="0">
                        <a:solidFill>
                          <a:srgbClr val="00B050"/>
                        </a:solidFill>
                      </a:endParaRPr>
                    </a:p>
                  </a:txBody>
                  <a:tcPr marL="91431" marR="91431" marT="45726" marB="45726">
                    <a:solidFill>
                      <a:schemeClr val="bg1"/>
                    </a:solidFill>
                  </a:tcPr>
                </a:tc>
              </a:tr>
              <a:tr h="5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400" b="0" dirty="0" smtClean="0">
                        <a:solidFill>
                          <a:schemeClr val="tx1"/>
                        </a:solidFill>
                      </a:endParaRPr>
                    </a:p>
                  </a:txBody>
                  <a:tcPr marL="91431" marR="91431" marT="45726" marB="45726">
                    <a:solidFill>
                      <a:schemeClr val="bg1"/>
                    </a:solidFill>
                  </a:tcPr>
                </a:tc>
                <a:tc>
                  <a:txBody>
                    <a:bodyPr/>
                    <a:lstStyle/>
                    <a:p>
                      <a:endParaRPr lang="en-US" sz="2400" b="0" dirty="0">
                        <a:solidFill>
                          <a:srgbClr val="C00000"/>
                        </a:solidFill>
                      </a:endParaRPr>
                    </a:p>
                  </a:txBody>
                  <a:tcPr marL="91431" marR="91431" marT="45726" marB="45726">
                    <a:solidFill>
                      <a:schemeClr val="bg1"/>
                    </a:solidFill>
                  </a:tcPr>
                </a:tc>
              </a:tr>
            </a:tbl>
          </a:graphicData>
        </a:graphic>
      </p:graphicFrame>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3685150"/>
            <a:ext cx="3816771" cy="2956949"/>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CA" dirty="0" smtClean="0"/>
              <a:t>The Lean Launchpad</a:t>
            </a:r>
            <a:endParaRPr lang="en-CA" dirty="0"/>
          </a:p>
        </p:txBody>
      </p:sp>
      <p:sp>
        <p:nvSpPr>
          <p:cNvPr id="3" name="Slide Number Placeholder 2"/>
          <p:cNvSpPr>
            <a:spLocks noGrp="1"/>
          </p:cNvSpPr>
          <p:nvPr>
            <p:ph type="sldNum" sz="quarter" idx="16"/>
          </p:nvPr>
        </p:nvSpPr>
        <p:spPr/>
        <p:txBody>
          <a:bodyPr/>
          <a:lstStyle/>
          <a:p>
            <a:pPr>
              <a:defRPr/>
            </a:pPr>
            <a:r>
              <a:rPr lang="en-CA" dirty="0" smtClean="0"/>
              <a:t>19</a:t>
            </a:r>
            <a:endParaRPr lang="en-CA" dirty="0"/>
          </a:p>
        </p:txBody>
      </p:sp>
      <p:pic>
        <p:nvPicPr>
          <p:cNvPr id="4" name="Picture 3"/>
          <p:cNvPicPr>
            <a:picLocks noChangeAspect="1"/>
          </p:cNvPicPr>
          <p:nvPr/>
        </p:nvPicPr>
        <p:blipFill rotWithShape="1">
          <a:blip r:embed="rId3"/>
          <a:srcRect l="10232" t="8000" r="11807" b="4501"/>
          <a:stretch/>
        </p:blipFill>
        <p:spPr>
          <a:xfrm>
            <a:off x="950286" y="908720"/>
            <a:ext cx="7870186" cy="4968552"/>
          </a:xfrm>
          <a:prstGeom prst="rect">
            <a:avLst/>
          </a:prstGeom>
        </p:spPr>
      </p:pic>
      <p:sp>
        <p:nvSpPr>
          <p:cNvPr id="5" name="Title 1"/>
          <p:cNvSpPr txBox="1">
            <a:spLocks/>
          </p:cNvSpPr>
          <p:nvPr/>
        </p:nvSpPr>
        <p:spPr bwMode="auto">
          <a:xfrm>
            <a:off x="323528" y="5845969"/>
            <a:ext cx="8670801"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sz="3000" dirty="0"/>
              <a:t>https://www.youtube.com/watch?v=VZvgj6B2JZs</a:t>
            </a:r>
          </a:p>
        </p:txBody>
      </p:sp>
    </p:spTree>
    <p:extLst>
      <p:ext uri="{BB962C8B-B14F-4D97-AF65-F5344CB8AC3E}">
        <p14:creationId xmlns:p14="http://schemas.microsoft.com/office/powerpoint/2010/main" val="1513821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Slide Number Placeholder 2"/>
          <p:cNvSpPr>
            <a:spLocks noGrp="1"/>
          </p:cNvSpPr>
          <p:nvPr>
            <p:ph type="sldNum" sz="quarter" idx="16"/>
          </p:nvPr>
        </p:nvSpPr>
        <p:spPr/>
        <p:txBody>
          <a:bodyPr/>
          <a:lstStyle/>
          <a:p>
            <a:pPr>
              <a:defRPr/>
            </a:pPr>
            <a:r>
              <a:rPr lang="en-CA" dirty="0" smtClean="0"/>
              <a:t>20</a:t>
            </a:r>
            <a:endParaRPr lang="en-CA" dirty="0"/>
          </a:p>
        </p:txBody>
      </p:sp>
      <p:sp>
        <p:nvSpPr>
          <p:cNvPr id="4" name="Title 1"/>
          <p:cNvSpPr txBox="1">
            <a:spLocks/>
          </p:cNvSpPr>
          <p:nvPr/>
        </p:nvSpPr>
        <p:spPr>
          <a:xfrm>
            <a:off x="467544" y="845840"/>
            <a:ext cx="8229600" cy="7829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Ted</a:t>
            </a:r>
            <a:r>
              <a:rPr kumimoji="0" lang="en-CA" sz="4400" b="0" i="0" u="none" strike="noStrike" kern="1200" cap="none" spc="0" normalizeH="0" noProof="0" dirty="0" smtClean="0">
                <a:ln>
                  <a:noFill/>
                </a:ln>
                <a:solidFill>
                  <a:schemeClr val="tx1"/>
                </a:solidFill>
                <a:effectLst/>
                <a:uLnTx/>
                <a:uFillTx/>
                <a:latin typeface="+mj-lt"/>
                <a:ea typeface="+mj-ea"/>
                <a:cs typeface="+mj-cs"/>
              </a:rPr>
              <a:t> Talk</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CA" sz="4400" baseline="0" dirty="0" smtClean="0">
              <a:latin typeface="+mj-lt"/>
              <a:ea typeface="+mj-ea"/>
              <a:cs typeface="+mj-cs"/>
            </a:endParaRPr>
          </a:p>
          <a:p>
            <a:pPr algn="ctr" eaLnBrk="0" hangingPunct="0"/>
            <a:r>
              <a:rPr lang="en-US" sz="4400" b="1" dirty="0" smtClean="0"/>
              <a:t>Richard St. John: Secrets of success in 8 words, 3 minutes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bwMode="auto">
          <a:xfrm>
            <a:off x="683568" y="4653136"/>
            <a:ext cx="822960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hangingPunct="0">
              <a:defRPr/>
            </a:pPr>
            <a:r>
              <a:rPr lang="en-CA" sz="4400" dirty="0" smtClean="0">
                <a:latin typeface="+mj-lt"/>
                <a:ea typeface="+mj-ea"/>
                <a:cs typeface="+mj-cs"/>
              </a:rPr>
              <a:t>http://www.youtube.com/watch?v=Y6bbMQXQ180</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smtClean="0"/>
              <a:t>Project Costs</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21</a:t>
            </a:r>
            <a:endParaRPr lang="en-CA" dirty="0"/>
          </a:p>
        </p:txBody>
      </p:sp>
      <p:sp>
        <p:nvSpPr>
          <p:cNvPr id="33796" name="Content Placeholder 2"/>
          <p:cNvSpPr>
            <a:spLocks noGrp="1"/>
          </p:cNvSpPr>
          <p:nvPr>
            <p:ph sz="quarter" idx="13"/>
          </p:nvPr>
        </p:nvSpPr>
        <p:spPr>
          <a:xfrm>
            <a:off x="1835150" y="0"/>
            <a:ext cx="6913563" cy="476250"/>
          </a:xfrm>
        </p:spPr>
        <p:txBody>
          <a:bodyPr/>
          <a:lstStyle/>
          <a:p>
            <a:r>
              <a:rPr lang="en-US" smtClean="0"/>
              <a:t>High Level Details – Costs</a:t>
            </a:r>
          </a:p>
        </p:txBody>
      </p:sp>
      <p:graphicFrame>
        <p:nvGraphicFramePr>
          <p:cNvPr id="6" name="Content Placeholder 5"/>
          <p:cNvGraphicFramePr>
            <a:graphicFrameLocks noGrp="1"/>
          </p:cNvGraphicFramePr>
          <p:nvPr>
            <p:ph idx="1"/>
          </p:nvPr>
        </p:nvGraphicFramePr>
        <p:xfrm>
          <a:off x="1339850" y="1773238"/>
          <a:ext cx="6400800" cy="3986248"/>
        </p:xfrm>
        <a:graphic>
          <a:graphicData uri="http://schemas.openxmlformats.org/drawingml/2006/table">
            <a:tbl>
              <a:tblPr firstRow="1" bandRow="1">
                <a:tableStyleId>{5C22544A-7EE6-4342-B048-85BDC9FD1C3A}</a:tableStyleId>
              </a:tblPr>
              <a:tblGrid>
                <a:gridCol w="3657600"/>
                <a:gridCol w="1371600"/>
                <a:gridCol w="1371600"/>
              </a:tblGrid>
              <a:tr h="370800">
                <a:tc>
                  <a:txBody>
                    <a:bodyPr/>
                    <a:lstStyle/>
                    <a:p>
                      <a:pPr algn="l" fontAlgn="b"/>
                      <a:endParaRPr lang="en-US" sz="1800" b="0" i="0" u="none" strike="noStrike" dirty="0">
                        <a:solidFill>
                          <a:schemeClr val="bg1"/>
                        </a:solidFill>
                        <a:effectLst/>
                        <a:latin typeface="Calibri"/>
                      </a:endParaRPr>
                    </a:p>
                  </a:txBody>
                  <a:tcPr marL="9525" marR="9525" marT="9524" marB="0" anchor="b">
                    <a:solidFill>
                      <a:schemeClr val="bg1"/>
                    </a:solidFill>
                  </a:tcPr>
                </a:tc>
                <a:tc>
                  <a:txBody>
                    <a:bodyPr/>
                    <a:lstStyle/>
                    <a:p>
                      <a:pPr algn="ctr" fontAlgn="b"/>
                      <a:r>
                        <a:rPr lang="en-US" sz="1800" b="1" i="0" u="none" strike="noStrike" dirty="0" smtClean="0">
                          <a:solidFill>
                            <a:schemeClr val="bg1"/>
                          </a:solidFill>
                          <a:effectLst/>
                          <a:latin typeface="Calibri"/>
                        </a:rPr>
                        <a:t>Realized ($)</a:t>
                      </a:r>
                      <a:endParaRPr lang="en-US" sz="1800" b="1" i="0" u="none" strike="noStrike" dirty="0">
                        <a:solidFill>
                          <a:schemeClr val="bg1"/>
                        </a:solidFill>
                        <a:effectLst/>
                        <a:latin typeface="Calibri"/>
                      </a:endParaRPr>
                    </a:p>
                  </a:txBody>
                  <a:tcPr marL="9525" marR="9525" marT="9524" marB="0" anchor="b">
                    <a:solidFill>
                      <a:srgbClr val="C00000"/>
                    </a:solidFill>
                  </a:tcPr>
                </a:tc>
                <a:tc>
                  <a:txBody>
                    <a:bodyPr/>
                    <a:lstStyle/>
                    <a:p>
                      <a:pPr algn="ctr" fontAlgn="b"/>
                      <a:r>
                        <a:rPr lang="en-US" sz="1800" b="1" i="0" u="none" strike="noStrike" dirty="0" smtClean="0">
                          <a:solidFill>
                            <a:schemeClr val="bg1"/>
                          </a:solidFill>
                          <a:effectLst/>
                          <a:latin typeface="Calibri"/>
                        </a:rPr>
                        <a:t>Budgeted ($)</a:t>
                      </a:r>
                      <a:endParaRPr lang="en-US" sz="1800" b="1" i="0" u="none" strike="noStrike" dirty="0">
                        <a:solidFill>
                          <a:schemeClr val="bg1"/>
                        </a:solidFill>
                        <a:effectLst/>
                        <a:latin typeface="Calibri"/>
                      </a:endParaRPr>
                    </a:p>
                  </a:txBody>
                  <a:tcPr marL="9525" marR="9525" marT="9524" marB="0" anchor="b">
                    <a:solidFill>
                      <a:srgbClr val="C00000"/>
                    </a:solidFill>
                  </a:tcPr>
                </a:tc>
              </a:tr>
              <a:tr h="370800">
                <a:tc>
                  <a:txBody>
                    <a:bodyPr/>
                    <a:lstStyle/>
                    <a:p>
                      <a:pPr algn="l" fontAlgn="b"/>
                      <a:r>
                        <a:rPr lang="en-US" sz="1800" b="1" i="0" u="none" strike="noStrike" dirty="0" smtClean="0">
                          <a:solidFill>
                            <a:srgbClr val="000000"/>
                          </a:solidFill>
                          <a:effectLst/>
                          <a:latin typeface="Calibri"/>
                        </a:rPr>
                        <a:t>Electronics</a:t>
                      </a:r>
                      <a:r>
                        <a:rPr lang="en-US" sz="1800" b="1" i="0" u="none" strike="noStrike" baseline="0" dirty="0" smtClean="0">
                          <a:solidFill>
                            <a:srgbClr val="000000"/>
                          </a:solidFill>
                          <a:effectLst/>
                          <a:latin typeface="Calibri"/>
                        </a:rPr>
                        <a:t> Components</a:t>
                      </a:r>
                      <a:endParaRPr lang="en-US" sz="1800" b="1" i="0" u="none" strike="noStrike" dirty="0">
                        <a:solidFill>
                          <a:srgbClr val="000000"/>
                        </a:solidFill>
                        <a:effectLst/>
                        <a:latin typeface="Calibri"/>
                      </a:endParaRPr>
                    </a:p>
                  </a:txBody>
                  <a:tcPr marL="9525" marR="9525" marT="9524" marB="0" anchor="b">
                    <a:solidFill>
                      <a:schemeClr val="bg1">
                        <a:lumMod val="85000"/>
                      </a:schemeClr>
                    </a:solidFill>
                  </a:tcPr>
                </a:tc>
                <a:tc>
                  <a:txBody>
                    <a:bodyPr/>
                    <a:lstStyle/>
                    <a:p>
                      <a:pPr algn="r" fontAlgn="b"/>
                      <a:r>
                        <a:rPr lang="en-US" sz="1800" b="1" i="0" u="none" strike="noStrike" dirty="0">
                          <a:solidFill>
                            <a:srgbClr val="000000"/>
                          </a:solidFill>
                          <a:effectLst/>
                          <a:latin typeface="Calibri"/>
                        </a:rPr>
                        <a:t>479.02</a:t>
                      </a:r>
                    </a:p>
                  </a:txBody>
                  <a:tcPr marL="9525" marR="9525" marT="9524" marB="0" anchor="b">
                    <a:solidFill>
                      <a:schemeClr val="bg1">
                        <a:lumMod val="85000"/>
                      </a:schemeClr>
                    </a:solidFill>
                  </a:tcPr>
                </a:tc>
                <a:tc>
                  <a:txBody>
                    <a:bodyPr/>
                    <a:lstStyle/>
                    <a:p>
                      <a:pPr algn="r" fontAlgn="b"/>
                      <a:r>
                        <a:rPr lang="en-US" sz="1800" b="1" i="0" u="none" strike="noStrike" dirty="0" smtClean="0">
                          <a:solidFill>
                            <a:srgbClr val="000000"/>
                          </a:solidFill>
                          <a:effectLst/>
                          <a:latin typeface="Calibri"/>
                        </a:rPr>
                        <a:t>465.00</a:t>
                      </a:r>
                      <a:endParaRPr lang="en-US" sz="1800" b="1" i="0" u="none" strike="noStrike" dirty="0">
                        <a:solidFill>
                          <a:srgbClr val="000000"/>
                        </a:solidFill>
                        <a:effectLst/>
                        <a:latin typeface="Calibri"/>
                      </a:endParaRPr>
                    </a:p>
                  </a:txBody>
                  <a:tcPr marL="9525" marR="9525" marT="9524" marB="0" anchor="b">
                    <a:solidFill>
                      <a:schemeClr val="bg1">
                        <a:lumMod val="85000"/>
                      </a:schemeClr>
                    </a:solidFill>
                  </a:tcPr>
                </a:tc>
              </a:tr>
              <a:tr h="370800">
                <a:tc>
                  <a:txBody>
                    <a:bodyPr/>
                    <a:lstStyle/>
                    <a:p>
                      <a:pPr lvl="1" algn="l" fontAlgn="b"/>
                      <a:r>
                        <a:rPr lang="en-US" sz="1800" b="0" i="0" u="none" strike="noStrike" dirty="0">
                          <a:solidFill>
                            <a:srgbClr val="000000"/>
                          </a:solidFill>
                          <a:effectLst/>
                          <a:latin typeface="Calibri"/>
                        </a:rPr>
                        <a:t>Sensors </a:t>
                      </a:r>
                      <a:r>
                        <a:rPr lang="en-US" sz="1800" b="0" i="0" u="none" strike="noStrike" dirty="0" smtClean="0">
                          <a:solidFill>
                            <a:srgbClr val="000000"/>
                          </a:solidFill>
                          <a:effectLst/>
                          <a:latin typeface="Calibri"/>
                        </a:rPr>
                        <a:t>and </a:t>
                      </a:r>
                      <a:r>
                        <a:rPr lang="en-US" sz="1800" b="0" i="0" u="none" strike="noStrike" dirty="0">
                          <a:solidFill>
                            <a:srgbClr val="000000"/>
                          </a:solidFill>
                          <a:effectLst/>
                          <a:latin typeface="Calibri"/>
                        </a:rPr>
                        <a:t>analog </a:t>
                      </a:r>
                      <a:r>
                        <a:rPr lang="en-US" sz="1800" b="0" i="0" u="none" strike="noStrike" dirty="0" smtClean="0">
                          <a:solidFill>
                            <a:srgbClr val="000000"/>
                          </a:solidFill>
                          <a:effectLst/>
                          <a:latin typeface="Calibri"/>
                        </a:rPr>
                        <a:t>circuitry</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234.02</a:t>
                      </a: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130.00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r>
              <a:tr h="370800">
                <a:tc>
                  <a:txBody>
                    <a:bodyPr/>
                    <a:lstStyle/>
                    <a:p>
                      <a:pPr lvl="1" algn="l" fontAlgn="b"/>
                      <a:r>
                        <a:rPr lang="en-US" sz="1800" b="0" i="0" u="none" strike="noStrike" dirty="0">
                          <a:solidFill>
                            <a:srgbClr val="000000"/>
                          </a:solidFill>
                          <a:effectLst/>
                          <a:latin typeface="Calibri"/>
                        </a:rPr>
                        <a:t>Digital </a:t>
                      </a:r>
                      <a:r>
                        <a:rPr lang="en-US" sz="1800" b="0" i="0" u="none" strike="noStrike" dirty="0" smtClean="0">
                          <a:solidFill>
                            <a:srgbClr val="000000"/>
                          </a:solidFill>
                          <a:effectLst/>
                          <a:latin typeface="Calibri"/>
                        </a:rPr>
                        <a:t>circuitry</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245.00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335.00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r>
              <a:tr h="370800">
                <a:tc>
                  <a:txBody>
                    <a:bodyPr/>
                    <a:lstStyle/>
                    <a:p>
                      <a:pPr algn="l" fontAlgn="b"/>
                      <a:r>
                        <a:rPr lang="en-US" sz="1800" b="1" i="0" u="none" strike="noStrike" dirty="0" smtClean="0">
                          <a:solidFill>
                            <a:srgbClr val="000000"/>
                          </a:solidFill>
                          <a:effectLst/>
                          <a:latin typeface="Calibri"/>
                        </a:rPr>
                        <a:t>Electro-Mechanical Components</a:t>
                      </a:r>
                      <a:endParaRPr lang="en-US" sz="1800" b="1" i="0" u="none" strike="noStrike" dirty="0">
                        <a:solidFill>
                          <a:srgbClr val="000000"/>
                        </a:solidFill>
                        <a:effectLst/>
                        <a:latin typeface="Calibri"/>
                      </a:endParaRPr>
                    </a:p>
                  </a:txBody>
                  <a:tcPr marL="9525" marR="9525" marT="9524" marB="0" anchor="b">
                    <a:solidFill>
                      <a:schemeClr val="bg1">
                        <a:lumMod val="85000"/>
                      </a:schemeClr>
                    </a:solidFill>
                  </a:tcPr>
                </a:tc>
                <a:tc>
                  <a:txBody>
                    <a:bodyPr/>
                    <a:lstStyle/>
                    <a:p>
                      <a:pPr algn="r" fontAlgn="b"/>
                      <a:r>
                        <a:rPr lang="en-US" sz="1800" b="1" i="0" u="none" strike="noStrike" dirty="0">
                          <a:solidFill>
                            <a:srgbClr val="000000"/>
                          </a:solidFill>
                          <a:effectLst/>
                          <a:latin typeface="Calibri"/>
                        </a:rPr>
                        <a:t>990.88</a:t>
                      </a:r>
                    </a:p>
                  </a:txBody>
                  <a:tcPr marL="9525" marR="9525" marT="9524" marB="0" anchor="b">
                    <a:solidFill>
                      <a:schemeClr val="bg1">
                        <a:lumMod val="85000"/>
                      </a:schemeClr>
                    </a:solidFill>
                  </a:tcPr>
                </a:tc>
                <a:tc>
                  <a:txBody>
                    <a:bodyPr/>
                    <a:lstStyle/>
                    <a:p>
                      <a:pPr algn="r" fontAlgn="b"/>
                      <a:r>
                        <a:rPr lang="en-US" sz="1800" b="1" i="0" u="none" strike="noStrike" dirty="0" smtClean="0">
                          <a:solidFill>
                            <a:srgbClr val="000000"/>
                          </a:solidFill>
                          <a:effectLst/>
                          <a:latin typeface="Calibri"/>
                        </a:rPr>
                        <a:t>630.00</a:t>
                      </a:r>
                      <a:endParaRPr lang="en-US" sz="1800" b="1" i="0" u="none" strike="noStrike" dirty="0">
                        <a:solidFill>
                          <a:srgbClr val="000000"/>
                        </a:solidFill>
                        <a:effectLst/>
                        <a:latin typeface="Calibri"/>
                      </a:endParaRPr>
                    </a:p>
                  </a:txBody>
                  <a:tcPr marL="9525" marR="9525" marT="9524" marB="0" anchor="b">
                    <a:solidFill>
                      <a:schemeClr val="bg1">
                        <a:lumMod val="85000"/>
                      </a:schemeClr>
                    </a:solidFill>
                  </a:tcPr>
                </a:tc>
              </a:tr>
              <a:tr h="558149">
                <a:tc>
                  <a:txBody>
                    <a:bodyPr/>
                    <a:lstStyle/>
                    <a:p>
                      <a:pPr lvl="1" algn="l" fontAlgn="b"/>
                      <a:r>
                        <a:rPr lang="en-US" sz="1800" b="0" i="0" u="none" strike="noStrike" dirty="0" smtClean="0">
                          <a:solidFill>
                            <a:srgbClr val="000000"/>
                          </a:solidFill>
                          <a:effectLst/>
                          <a:latin typeface="Calibri"/>
                        </a:rPr>
                        <a:t>Structural (Metals, struts, </a:t>
                      </a:r>
                      <a:r>
                        <a:rPr lang="en-US" sz="1800" b="0" i="0" u="none" strike="noStrike" dirty="0">
                          <a:solidFill>
                            <a:srgbClr val="000000"/>
                          </a:solidFill>
                          <a:effectLst/>
                          <a:latin typeface="Calibri"/>
                        </a:rPr>
                        <a:t>wood, </a:t>
                      </a:r>
                      <a:r>
                        <a:rPr lang="en-US" sz="1800" b="0" i="0" u="none" strike="noStrike" dirty="0" smtClean="0">
                          <a:solidFill>
                            <a:srgbClr val="000000"/>
                          </a:solidFill>
                          <a:effectLst/>
                          <a:latin typeface="Calibri"/>
                        </a:rPr>
                        <a:t>fasteners)</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409.52</a:t>
                      </a: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100.00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r>
              <a:tr h="832462">
                <a:tc>
                  <a:txBody>
                    <a:bodyPr/>
                    <a:lstStyle/>
                    <a:p>
                      <a:pPr lvl="1" algn="l" fontAlgn="b"/>
                      <a:r>
                        <a:rPr lang="en-US" sz="1800" b="0" i="0" u="none" strike="noStrike" dirty="0">
                          <a:solidFill>
                            <a:srgbClr val="000000"/>
                          </a:solidFill>
                          <a:effectLst/>
                          <a:latin typeface="Calibri"/>
                        </a:rPr>
                        <a:t>Mechanical (Ball screw, linear actuators, motor, power supply, generator)</a:t>
                      </a:r>
                    </a:p>
                  </a:txBody>
                  <a:tcPr marL="9525" marR="9525" marT="9524"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376.69</a:t>
                      </a: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380.00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r>
              <a:tr h="370800">
                <a:tc>
                  <a:txBody>
                    <a:bodyPr/>
                    <a:lstStyle/>
                    <a:p>
                      <a:pPr lvl="1" algn="l" fontAlgn="b"/>
                      <a:r>
                        <a:rPr lang="en-US" sz="1800" b="0" i="0" u="none" strike="noStrike" dirty="0">
                          <a:solidFill>
                            <a:srgbClr val="000000"/>
                          </a:solidFill>
                          <a:effectLst/>
                          <a:latin typeface="Calibri"/>
                        </a:rPr>
                        <a:t>Bike trainer</a:t>
                      </a:r>
                    </a:p>
                  </a:txBody>
                  <a:tcPr marL="9525" marR="9525" marT="9524" marB="0" anchor="b">
                    <a:solidFill>
                      <a:schemeClr val="bg1">
                        <a:lumMod val="75000"/>
                      </a:schemeClr>
                    </a:solidFill>
                  </a:tcPr>
                </a:tc>
                <a:tc>
                  <a:txBody>
                    <a:bodyPr/>
                    <a:lstStyle/>
                    <a:p>
                      <a:pPr algn="r" fontAlgn="b"/>
                      <a:r>
                        <a:rPr lang="en-US" sz="1800" b="0" i="0" u="none" strike="noStrike" dirty="0">
                          <a:solidFill>
                            <a:srgbClr val="000000"/>
                          </a:solidFill>
                          <a:effectLst/>
                          <a:latin typeface="Calibri"/>
                        </a:rPr>
                        <a:t>204.67</a:t>
                      </a:r>
                    </a:p>
                  </a:txBody>
                  <a:tcPr marL="9525" marR="9525" marT="9524" marB="0" anchor="b">
                    <a:solidFill>
                      <a:schemeClr val="bg1">
                        <a:lumMod val="75000"/>
                      </a:schemeClr>
                    </a:solidFill>
                  </a:tcPr>
                </a:tc>
                <a:tc>
                  <a:txBody>
                    <a:bodyPr/>
                    <a:lstStyle/>
                    <a:p>
                      <a:pPr algn="r" fontAlgn="b"/>
                      <a:r>
                        <a:rPr lang="en-US" sz="1800" b="0" i="0" u="none" strike="noStrike" dirty="0" smtClean="0">
                          <a:solidFill>
                            <a:srgbClr val="000000"/>
                          </a:solidFill>
                          <a:effectLst/>
                          <a:latin typeface="Calibri"/>
                        </a:rPr>
                        <a:t>150.00</a:t>
                      </a:r>
                      <a:endParaRPr lang="en-US" sz="1800" b="0" i="0" u="none" strike="noStrike" dirty="0">
                        <a:solidFill>
                          <a:srgbClr val="000000"/>
                        </a:solidFill>
                        <a:effectLst/>
                        <a:latin typeface="Calibri"/>
                      </a:endParaRPr>
                    </a:p>
                  </a:txBody>
                  <a:tcPr marL="9525" marR="9525" marT="9524" marB="0" anchor="b">
                    <a:solidFill>
                      <a:schemeClr val="bg1">
                        <a:lumMod val="75000"/>
                      </a:schemeClr>
                    </a:solidFill>
                  </a:tcPr>
                </a:tc>
              </a:tr>
              <a:tr h="370800">
                <a:tc>
                  <a:txBody>
                    <a:bodyPr/>
                    <a:lstStyle/>
                    <a:p>
                      <a:pPr algn="l" fontAlgn="b"/>
                      <a:r>
                        <a:rPr lang="en-US" sz="1800" b="1" i="0" u="none" strike="noStrike" dirty="0">
                          <a:solidFill>
                            <a:srgbClr val="000000"/>
                          </a:solidFill>
                          <a:effectLst/>
                          <a:latin typeface="Calibri"/>
                        </a:rPr>
                        <a:t>Total</a:t>
                      </a:r>
                    </a:p>
                  </a:txBody>
                  <a:tcPr marL="9525" marR="9525" marT="9524" marB="0" anchor="b"/>
                </a:tc>
                <a:tc>
                  <a:txBody>
                    <a:bodyPr/>
                    <a:lstStyle/>
                    <a:p>
                      <a:pPr algn="r" fontAlgn="b"/>
                      <a:r>
                        <a:rPr lang="en-US" sz="1800" b="1" i="0" u="none" strike="noStrike" dirty="0" smtClean="0">
                          <a:solidFill>
                            <a:srgbClr val="000000"/>
                          </a:solidFill>
                          <a:effectLst/>
                          <a:latin typeface="Calibri"/>
                        </a:rPr>
                        <a:t>1469.90</a:t>
                      </a:r>
                      <a:endParaRPr lang="en-US" sz="1800" b="1" i="0" u="none" strike="noStrike" dirty="0">
                        <a:solidFill>
                          <a:srgbClr val="000000"/>
                        </a:solidFill>
                        <a:effectLst/>
                        <a:latin typeface="Calibri"/>
                      </a:endParaRPr>
                    </a:p>
                  </a:txBody>
                  <a:tcPr marL="9525" marR="9525" marT="9524" marB="0" anchor="b"/>
                </a:tc>
                <a:tc>
                  <a:txBody>
                    <a:bodyPr/>
                    <a:lstStyle/>
                    <a:p>
                      <a:pPr algn="r" fontAlgn="b"/>
                      <a:r>
                        <a:rPr lang="en-US" sz="1800" b="1" i="0" u="none" strike="noStrike" dirty="0" smtClean="0">
                          <a:solidFill>
                            <a:srgbClr val="000000"/>
                          </a:solidFill>
                          <a:effectLst/>
                          <a:latin typeface="Calibri"/>
                        </a:rPr>
                        <a:t>1095.00</a:t>
                      </a:r>
                      <a:endParaRPr lang="en-US" sz="1800" b="1" i="0" u="none" strike="noStrike" dirty="0">
                        <a:solidFill>
                          <a:srgbClr val="000000"/>
                        </a:solidFill>
                        <a:effectLst/>
                        <a:latin typeface="Calibri"/>
                      </a:endParaRPr>
                    </a:p>
                  </a:txBody>
                  <a:tcPr marL="9525" marR="9525" marT="9524" marB="0" anchor="b"/>
                </a:tc>
              </a:tr>
            </a:tbl>
          </a:graphicData>
        </a:graphic>
      </p:graphicFrame>
    </p:spTree>
    <p:extLst>
      <p:ext uri="{BB962C8B-B14F-4D97-AF65-F5344CB8AC3E}">
        <p14:creationId xmlns:p14="http://schemas.microsoft.com/office/powerpoint/2010/main" val="3976182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smtClean="0"/>
              <a:t>Teamwork</a:t>
            </a:r>
          </a:p>
        </p:txBody>
      </p:sp>
      <p:graphicFrame>
        <p:nvGraphicFramePr>
          <p:cNvPr id="6" name="Content Placeholder 5"/>
          <p:cNvGraphicFramePr>
            <a:graphicFrameLocks noGrp="1"/>
          </p:cNvGraphicFramePr>
          <p:nvPr>
            <p:ph idx="1"/>
            <p:extLst/>
          </p:nvPr>
        </p:nvGraphicFramePr>
        <p:xfrm>
          <a:off x="457200" y="1628800"/>
          <a:ext cx="8229600" cy="5131123"/>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66">
                <a:tc>
                  <a:txBody>
                    <a:bodyPr/>
                    <a:lstStyle/>
                    <a:p>
                      <a:pPr algn="ctr"/>
                      <a:endParaRPr lang="en-US" sz="1800" dirty="0"/>
                    </a:p>
                  </a:txBody>
                  <a:tcPr marT="45723" marB="45723">
                    <a:solidFill>
                      <a:schemeClr val="bg1"/>
                    </a:solidFill>
                  </a:tcPr>
                </a:tc>
                <a:tc>
                  <a:txBody>
                    <a:bodyPr/>
                    <a:lstStyle/>
                    <a:p>
                      <a:pPr algn="ctr"/>
                      <a:endParaRPr lang="en-US" sz="1800" dirty="0"/>
                    </a:p>
                  </a:txBody>
                  <a:tcPr marT="45723" marB="45723">
                    <a:solidFill>
                      <a:schemeClr val="bg1"/>
                    </a:solidFill>
                  </a:tcPr>
                </a:tc>
                <a:tc>
                  <a:txBody>
                    <a:bodyPr/>
                    <a:lstStyle/>
                    <a:p>
                      <a:pPr algn="ctr"/>
                      <a:r>
                        <a:rPr lang="en-US" sz="1800" dirty="0" smtClean="0"/>
                        <a:t>Dan</a:t>
                      </a:r>
                      <a:endParaRPr lang="en-US" sz="1800" dirty="0"/>
                    </a:p>
                  </a:txBody>
                  <a:tcPr marT="45723" marB="45723">
                    <a:solidFill>
                      <a:srgbClr val="C00000"/>
                    </a:solidFill>
                  </a:tcPr>
                </a:tc>
                <a:tc>
                  <a:txBody>
                    <a:bodyPr/>
                    <a:lstStyle/>
                    <a:p>
                      <a:pPr algn="ctr"/>
                      <a:r>
                        <a:rPr lang="en-US" sz="1800" dirty="0" smtClean="0"/>
                        <a:t>Mike</a:t>
                      </a:r>
                      <a:endParaRPr lang="en-US" sz="1800" dirty="0"/>
                    </a:p>
                  </a:txBody>
                  <a:tcPr marT="45723" marB="45723">
                    <a:solidFill>
                      <a:srgbClr val="C00000"/>
                    </a:solidFill>
                  </a:tcPr>
                </a:tc>
                <a:tc>
                  <a:txBody>
                    <a:bodyPr/>
                    <a:lstStyle/>
                    <a:p>
                      <a:pPr algn="ctr"/>
                      <a:r>
                        <a:rPr lang="en-US" sz="1800" dirty="0" smtClean="0"/>
                        <a:t>Lukas</a:t>
                      </a:r>
                      <a:endParaRPr lang="en-US" sz="1800" dirty="0"/>
                    </a:p>
                  </a:txBody>
                  <a:tcPr marT="45723" marB="45723">
                    <a:solidFill>
                      <a:srgbClr val="C00000"/>
                    </a:solidFill>
                  </a:tcPr>
                </a:tc>
                <a:tc>
                  <a:txBody>
                    <a:bodyPr/>
                    <a:lstStyle/>
                    <a:p>
                      <a:pPr algn="ctr"/>
                      <a:r>
                        <a:rPr lang="en-US" sz="1800" dirty="0" smtClean="0"/>
                        <a:t>Jack</a:t>
                      </a:r>
                      <a:endParaRPr lang="en-US" sz="1800" dirty="0"/>
                    </a:p>
                  </a:txBody>
                  <a:tcPr marT="45723" marB="45723">
                    <a:solidFill>
                      <a:srgbClr val="C00000"/>
                    </a:solidFill>
                  </a:tcPr>
                </a:tc>
              </a:tr>
              <a:tr h="640125">
                <a:tc rowSpan="4">
                  <a:txBody>
                    <a:bodyPr/>
                    <a:lstStyle/>
                    <a:p>
                      <a:pPr algn="ctr"/>
                      <a:r>
                        <a:rPr lang="en-US" sz="1800" dirty="0" smtClean="0"/>
                        <a:t>Design</a:t>
                      </a:r>
                      <a:endParaRPr lang="en-US" sz="1800" dirty="0"/>
                    </a:p>
                  </a:txBody>
                  <a:tcPr marT="45723" marB="45723" anchor="ctr">
                    <a:solidFill>
                      <a:schemeClr val="bg1">
                        <a:lumMod val="85000"/>
                      </a:schemeClr>
                    </a:solidFill>
                  </a:tcPr>
                </a:tc>
                <a:tc>
                  <a:txBody>
                    <a:bodyPr/>
                    <a:lstStyle/>
                    <a:p>
                      <a:pPr algn="ctr"/>
                      <a:r>
                        <a:rPr lang="en-US" sz="1800" dirty="0" smtClean="0"/>
                        <a:t>Code</a:t>
                      </a:r>
                      <a:r>
                        <a:rPr lang="en-US" sz="1800" baseline="0" dirty="0" smtClean="0"/>
                        <a:t> and </a:t>
                      </a:r>
                      <a:r>
                        <a:rPr lang="en-US" sz="1800" dirty="0" smtClean="0"/>
                        <a:t>circuits</a:t>
                      </a:r>
                      <a:endParaRPr lang="en-US" sz="1800" dirty="0"/>
                    </a:p>
                  </a:txBody>
                  <a:tcPr marT="45723" marB="45723">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endParaRPr lang="en-US" sz="1800"/>
                    </a:p>
                  </a:txBody>
                  <a:tcPr marT="45723" marB="45723" anchor="ctr">
                    <a:solidFill>
                      <a:schemeClr val="bg1">
                        <a:lumMod val="85000"/>
                      </a:schemeClr>
                    </a:solidFill>
                  </a:tcPr>
                </a:tc>
              </a:tr>
              <a:tr h="914465">
                <a:tc vMerge="1">
                  <a:txBody>
                    <a:bodyPr/>
                    <a:lstStyle/>
                    <a:p>
                      <a:endParaRPr lang="en-US" dirty="0"/>
                    </a:p>
                  </a:txBody>
                  <a:tcPr/>
                </a:tc>
                <a:tc>
                  <a:txBody>
                    <a:bodyPr/>
                    <a:lstStyle/>
                    <a:p>
                      <a:pPr algn="ctr"/>
                      <a:r>
                        <a:rPr lang="en-US" sz="1800" dirty="0" smtClean="0"/>
                        <a:t>Structural</a:t>
                      </a:r>
                      <a:r>
                        <a:rPr lang="en-US" sz="1800" baseline="0" dirty="0" smtClean="0"/>
                        <a:t> and mechanical</a:t>
                      </a:r>
                      <a:endParaRPr lang="en-US" sz="1800" dirty="0"/>
                    </a:p>
                  </a:txBody>
                  <a:tcPr marT="45723" marB="45723">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r>
              <a:tr h="370866">
                <a:tc vMerge="1">
                  <a:txBody>
                    <a:bodyPr/>
                    <a:lstStyle/>
                    <a:p>
                      <a:endParaRPr lang="en-US" dirty="0"/>
                    </a:p>
                  </a:txBody>
                  <a:tcPr/>
                </a:tc>
                <a:tc>
                  <a:txBody>
                    <a:bodyPr/>
                    <a:lstStyle/>
                    <a:p>
                      <a:pPr algn="ctr"/>
                      <a:r>
                        <a:rPr lang="en-US" sz="1800" dirty="0" smtClean="0"/>
                        <a:t>Software</a:t>
                      </a:r>
                      <a:endParaRPr lang="en-US" sz="1800" dirty="0"/>
                    </a:p>
                  </a:txBody>
                  <a:tcPr marT="45723" marB="45723">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r>
              <a:tr h="370866">
                <a:tc vMerge="1">
                  <a:txBody>
                    <a:bodyPr/>
                    <a:lstStyle/>
                    <a:p>
                      <a:pPr algn="ctr"/>
                      <a:endParaRPr lang="en-US" sz="1800" dirty="0"/>
                    </a:p>
                  </a:txBody>
                  <a:tcPr marT="45723" marB="45723" anchor="ctr">
                    <a:solidFill>
                      <a:schemeClr val="bg1">
                        <a:lumMod val="85000"/>
                      </a:schemeClr>
                    </a:solidFill>
                  </a:tcPr>
                </a:tc>
                <a:tc>
                  <a:txBody>
                    <a:bodyPr/>
                    <a:lstStyle/>
                    <a:p>
                      <a:pPr algn="ctr"/>
                      <a:r>
                        <a:rPr lang="en-US" sz="1800" dirty="0" smtClean="0"/>
                        <a:t>Variable resistance</a:t>
                      </a:r>
                      <a:endParaRPr lang="en-US" sz="1800" dirty="0"/>
                    </a:p>
                  </a:txBody>
                  <a:tcPr marT="45723" marB="45723">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r>
                        <a:rPr lang="en-US" sz="1800" dirty="0" smtClean="0"/>
                        <a:t>X</a:t>
                      </a:r>
                      <a:endParaRPr lang="en-US" sz="1800" dirty="0"/>
                    </a:p>
                  </a:txBody>
                  <a:tcPr marT="45723" marB="45723" anchor="ctr">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c>
                  <a:txBody>
                    <a:bodyPr/>
                    <a:lstStyle/>
                    <a:p>
                      <a:pPr algn="ctr"/>
                      <a:endParaRPr lang="en-US" sz="1800" dirty="0"/>
                    </a:p>
                  </a:txBody>
                  <a:tcPr marT="45723" marB="45723" anchor="ctr">
                    <a:solidFill>
                      <a:schemeClr val="bg1">
                        <a:lumMod val="85000"/>
                      </a:schemeClr>
                    </a:solidFill>
                  </a:tcPr>
                </a:tc>
              </a:tr>
              <a:tr h="640125">
                <a:tc rowSpan="3">
                  <a:txBody>
                    <a:bodyPr/>
                    <a:lstStyle/>
                    <a:p>
                      <a:pPr algn="ctr"/>
                      <a:r>
                        <a:rPr lang="en-US" sz="1800" dirty="0" smtClean="0"/>
                        <a:t>Implement</a:t>
                      </a:r>
                      <a:endParaRPr lang="en-US" sz="1800" dirty="0"/>
                    </a:p>
                  </a:txBody>
                  <a:tcPr marT="45723" marB="45723" anchor="ctr">
                    <a:solidFill>
                      <a:schemeClr val="bg1">
                        <a:lumMod val="75000"/>
                      </a:schemeClr>
                    </a:solidFill>
                  </a:tcPr>
                </a:tc>
                <a:tc>
                  <a:txBody>
                    <a:bodyPr/>
                    <a:lstStyle/>
                    <a:p>
                      <a:pPr algn="ctr"/>
                      <a:r>
                        <a:rPr lang="en-US" sz="1800" dirty="0" smtClean="0"/>
                        <a:t>Computer and MCU</a:t>
                      </a:r>
                      <a:endParaRPr lang="en-US" sz="1800" dirty="0"/>
                    </a:p>
                  </a:txBody>
                  <a:tcPr marT="45723" marB="45723">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c>
                  <a:txBody>
                    <a:bodyPr/>
                    <a:lstStyle/>
                    <a:p>
                      <a:pPr algn="ctr"/>
                      <a:endParaRPr lang="en-US" sz="1800" dirty="0"/>
                    </a:p>
                  </a:txBody>
                  <a:tcPr marT="45723" marB="45723" anchor="ctr">
                    <a:solidFill>
                      <a:schemeClr val="bg1">
                        <a:lumMod val="75000"/>
                      </a:schemeClr>
                    </a:solidFill>
                  </a:tcPr>
                </a:tc>
                <a:tc>
                  <a:txBody>
                    <a:bodyPr/>
                    <a:lstStyle/>
                    <a:p>
                      <a:pPr algn="ctr"/>
                      <a:endParaRPr lang="en-US" sz="1800" dirty="0"/>
                    </a:p>
                  </a:txBody>
                  <a:tcPr marT="45723" marB="45723" anchor="ctr">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r>
              <a:tr h="914465">
                <a:tc vMerge="1">
                  <a:txBody>
                    <a:bodyPr/>
                    <a:lstStyle/>
                    <a:p>
                      <a:endParaRPr lang="en-US"/>
                    </a:p>
                  </a:txBody>
                  <a:tcPr/>
                </a:tc>
                <a:tc>
                  <a:txBody>
                    <a:bodyPr/>
                    <a:lstStyle/>
                    <a:p>
                      <a:pPr algn="ctr"/>
                      <a:r>
                        <a:rPr lang="en-US" sz="1800" dirty="0" smtClean="0"/>
                        <a:t>Structural and mechanical </a:t>
                      </a:r>
                      <a:endParaRPr lang="en-US" sz="1800" dirty="0"/>
                    </a:p>
                  </a:txBody>
                  <a:tcPr marT="45723" marB="45723">
                    <a:solidFill>
                      <a:schemeClr val="bg1">
                        <a:lumMod val="75000"/>
                      </a:schemeClr>
                    </a:solidFill>
                  </a:tcPr>
                </a:tc>
                <a:tc>
                  <a:txBody>
                    <a:bodyPr/>
                    <a:lstStyle/>
                    <a:p>
                      <a:pPr algn="ctr"/>
                      <a:endParaRPr lang="en-US" sz="1800" dirty="0"/>
                    </a:p>
                  </a:txBody>
                  <a:tcPr marT="45723" marB="45723" anchor="ctr">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r>
              <a:tr h="640125">
                <a:tc vMerge="1">
                  <a:txBody>
                    <a:bodyPr/>
                    <a:lstStyle/>
                    <a:p>
                      <a:endParaRPr lang="en-US" dirty="0"/>
                    </a:p>
                  </a:txBody>
                  <a:tcPr/>
                </a:tc>
                <a:tc>
                  <a:txBody>
                    <a:bodyPr/>
                    <a:lstStyle/>
                    <a:p>
                      <a:pPr algn="ctr"/>
                      <a:r>
                        <a:rPr lang="en-US" sz="1800" dirty="0" smtClean="0"/>
                        <a:t>Sensors and circuitry</a:t>
                      </a:r>
                      <a:endParaRPr lang="en-US" sz="1800" dirty="0"/>
                    </a:p>
                  </a:txBody>
                  <a:tcPr marT="45723" marB="45723">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c>
                  <a:txBody>
                    <a:bodyPr/>
                    <a:lstStyle/>
                    <a:p>
                      <a:pPr algn="ctr"/>
                      <a:endParaRPr lang="en-US" sz="1800" dirty="0"/>
                    </a:p>
                  </a:txBody>
                  <a:tcPr marT="45723" marB="45723" anchor="ctr">
                    <a:solidFill>
                      <a:schemeClr val="bg1">
                        <a:lumMod val="75000"/>
                      </a:schemeClr>
                    </a:solidFill>
                  </a:tcPr>
                </a:tc>
                <a:tc>
                  <a:txBody>
                    <a:bodyPr/>
                    <a:lstStyle/>
                    <a:p>
                      <a:pPr algn="ctr"/>
                      <a:r>
                        <a:rPr lang="en-US" sz="1800" dirty="0" smtClean="0"/>
                        <a:t>X</a:t>
                      </a:r>
                      <a:endParaRPr lang="en-US" sz="1800" dirty="0"/>
                    </a:p>
                  </a:txBody>
                  <a:tcPr marT="45723" marB="45723" anchor="ctr">
                    <a:solidFill>
                      <a:schemeClr val="bg1">
                        <a:lumMod val="75000"/>
                      </a:schemeClr>
                    </a:solidFill>
                  </a:tcPr>
                </a:tc>
                <a:tc>
                  <a:txBody>
                    <a:bodyPr/>
                    <a:lstStyle/>
                    <a:p>
                      <a:pPr algn="ctr"/>
                      <a:endParaRPr lang="en-US" sz="1800" dirty="0"/>
                    </a:p>
                  </a:txBody>
                  <a:tcPr marT="45723" marB="45723" anchor="ctr">
                    <a:solidFill>
                      <a:schemeClr val="bg1">
                        <a:lumMod val="75000"/>
                      </a:schemeClr>
                    </a:solidFill>
                  </a:tcPr>
                </a:tc>
              </a:tr>
            </a:tbl>
          </a:graphicData>
        </a:graphic>
      </p:graphicFrame>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22</a:t>
            </a:r>
            <a:endParaRPr lang="en-CA" dirty="0"/>
          </a:p>
        </p:txBody>
      </p:sp>
      <p:sp>
        <p:nvSpPr>
          <p:cNvPr id="35898" name="Content Placeholder 8"/>
          <p:cNvSpPr>
            <a:spLocks noGrp="1"/>
          </p:cNvSpPr>
          <p:nvPr>
            <p:ph sz="quarter" idx="13"/>
          </p:nvPr>
        </p:nvSpPr>
        <p:spPr>
          <a:xfrm>
            <a:off x="1835150" y="0"/>
            <a:ext cx="6913563" cy="476250"/>
          </a:xfrm>
        </p:spPr>
        <p:txBody>
          <a:bodyPr/>
          <a:lstStyle/>
          <a:p>
            <a:r>
              <a:rPr lang="en-US" smtClean="0"/>
              <a:t>High Level Details – Teamwork</a:t>
            </a:r>
          </a:p>
        </p:txBody>
      </p:sp>
    </p:spTree>
    <p:extLst>
      <p:ext uri="{BB962C8B-B14F-4D97-AF65-F5344CB8AC3E}">
        <p14:creationId xmlns:p14="http://schemas.microsoft.com/office/powerpoint/2010/main" val="389092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smtClean="0"/>
              <a:t>Development Timeline</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23</a:t>
            </a:r>
            <a:endParaRPr lang="en-CA" dirty="0"/>
          </a:p>
        </p:txBody>
      </p:sp>
      <p:sp>
        <p:nvSpPr>
          <p:cNvPr id="36868" name="Content Placeholder 2"/>
          <p:cNvSpPr>
            <a:spLocks noGrp="1"/>
          </p:cNvSpPr>
          <p:nvPr>
            <p:ph sz="quarter" idx="13"/>
          </p:nvPr>
        </p:nvSpPr>
        <p:spPr>
          <a:xfrm>
            <a:off x="1835150" y="0"/>
            <a:ext cx="6913563" cy="476250"/>
          </a:xfrm>
        </p:spPr>
        <p:txBody>
          <a:bodyPr/>
          <a:lstStyle/>
          <a:p>
            <a:r>
              <a:rPr lang="en-US" smtClean="0"/>
              <a:t>High Level Details – Time Management</a:t>
            </a:r>
          </a:p>
        </p:txBody>
      </p:sp>
      <p:graphicFrame>
        <p:nvGraphicFramePr>
          <p:cNvPr id="8" name="Content Placeholder 7"/>
          <p:cNvGraphicFramePr>
            <a:graphicFrameLocks noGrp="1"/>
          </p:cNvGraphicFramePr>
          <p:nvPr>
            <p:ph idx="1"/>
            <p:extLst/>
          </p:nvPr>
        </p:nvGraphicFramePr>
        <p:xfrm>
          <a:off x="457200" y="1773238"/>
          <a:ext cx="8229600" cy="3336921"/>
        </p:xfrm>
        <a:graphic>
          <a:graphicData uri="http://schemas.openxmlformats.org/drawingml/2006/table">
            <a:tbl>
              <a:tblPr firstRow="1" bandRow="1">
                <a:tableStyleId>{5C22544A-7EE6-4342-B048-85BDC9FD1C3A}</a:tableStyleId>
              </a:tblPr>
              <a:tblGrid>
                <a:gridCol w="2743200"/>
                <a:gridCol w="2743200"/>
                <a:gridCol w="2743200"/>
              </a:tblGrid>
              <a:tr h="370769">
                <a:tc>
                  <a:txBody>
                    <a:bodyPr/>
                    <a:lstStyle/>
                    <a:p>
                      <a:r>
                        <a:rPr lang="en-US" sz="1800" dirty="0" smtClean="0"/>
                        <a:t>Item</a:t>
                      </a:r>
                      <a:endParaRPr lang="en-US" sz="1800" dirty="0"/>
                    </a:p>
                  </a:txBody>
                  <a:tcPr marT="45711" marB="45711">
                    <a:solidFill>
                      <a:srgbClr val="C00000"/>
                    </a:solidFill>
                  </a:tcPr>
                </a:tc>
                <a:tc>
                  <a:txBody>
                    <a:bodyPr/>
                    <a:lstStyle/>
                    <a:p>
                      <a:r>
                        <a:rPr lang="en-US" sz="1800" dirty="0" smtClean="0"/>
                        <a:t>Proposed</a:t>
                      </a:r>
                      <a:endParaRPr lang="en-US" sz="1800" dirty="0"/>
                    </a:p>
                  </a:txBody>
                  <a:tcPr marT="45711" marB="45711">
                    <a:solidFill>
                      <a:srgbClr val="C00000"/>
                    </a:solidFill>
                  </a:tcPr>
                </a:tc>
                <a:tc>
                  <a:txBody>
                    <a:bodyPr/>
                    <a:lstStyle/>
                    <a:p>
                      <a:r>
                        <a:rPr lang="en-US" sz="1800" dirty="0" smtClean="0"/>
                        <a:t>Implemented</a:t>
                      </a:r>
                      <a:endParaRPr lang="en-US" sz="1800" dirty="0"/>
                    </a:p>
                  </a:txBody>
                  <a:tcPr marT="45711" marB="45711">
                    <a:solidFill>
                      <a:srgbClr val="C00000"/>
                    </a:solidFill>
                  </a:tcPr>
                </a:tc>
              </a:tr>
              <a:tr h="370769">
                <a:tc>
                  <a:txBody>
                    <a:bodyPr/>
                    <a:lstStyle/>
                    <a:p>
                      <a:r>
                        <a:rPr lang="en-US" sz="1800" dirty="0" smtClean="0"/>
                        <a:t>Order parts</a:t>
                      </a:r>
                      <a:endParaRPr lang="en-US" sz="1800" dirty="0"/>
                    </a:p>
                  </a:txBody>
                  <a:tcPr marT="45711" marB="45711">
                    <a:solidFill>
                      <a:schemeClr val="bg1">
                        <a:lumMod val="85000"/>
                      </a:schemeClr>
                    </a:solidFill>
                  </a:tcPr>
                </a:tc>
                <a:tc>
                  <a:txBody>
                    <a:bodyPr/>
                    <a:lstStyle/>
                    <a:p>
                      <a:r>
                        <a:rPr lang="en-US" sz="1800" dirty="0" smtClean="0"/>
                        <a:t>February 3</a:t>
                      </a:r>
                      <a:endParaRPr lang="en-US" sz="1800" dirty="0"/>
                    </a:p>
                  </a:txBody>
                  <a:tcPr marT="45711" marB="45711">
                    <a:solidFill>
                      <a:schemeClr val="bg1">
                        <a:lumMod val="85000"/>
                      </a:schemeClr>
                    </a:solidFill>
                  </a:tcPr>
                </a:tc>
                <a:tc>
                  <a:txBody>
                    <a:bodyPr/>
                    <a:lstStyle/>
                    <a:p>
                      <a:r>
                        <a:rPr lang="en-US" sz="1800" dirty="0" smtClean="0"/>
                        <a:t>Ongoing</a:t>
                      </a:r>
                      <a:endParaRPr lang="en-US" sz="1800" dirty="0"/>
                    </a:p>
                  </a:txBody>
                  <a:tcPr marT="45711" marB="45711">
                    <a:solidFill>
                      <a:schemeClr val="bg1">
                        <a:lumMod val="85000"/>
                      </a:schemeClr>
                    </a:solidFill>
                  </a:tcPr>
                </a:tc>
              </a:tr>
              <a:tr h="370769">
                <a:tc>
                  <a:txBody>
                    <a:bodyPr/>
                    <a:lstStyle/>
                    <a:p>
                      <a:r>
                        <a:rPr lang="en-US" sz="1800" dirty="0" smtClean="0"/>
                        <a:t>Sensors</a:t>
                      </a:r>
                      <a:endParaRPr lang="en-US" sz="1800" dirty="0"/>
                    </a:p>
                  </a:txBody>
                  <a:tcPr marT="45711" marB="45711">
                    <a:solidFill>
                      <a:schemeClr val="bg1">
                        <a:lumMod val="75000"/>
                      </a:schemeClr>
                    </a:solidFill>
                  </a:tcPr>
                </a:tc>
                <a:tc>
                  <a:txBody>
                    <a:bodyPr/>
                    <a:lstStyle/>
                    <a:p>
                      <a:r>
                        <a:rPr lang="en-US" sz="1800" dirty="0" smtClean="0"/>
                        <a:t>February 5</a:t>
                      </a:r>
                      <a:endParaRPr lang="en-US" sz="1800" dirty="0"/>
                    </a:p>
                  </a:txBody>
                  <a:tcPr marT="45711" marB="45711">
                    <a:solidFill>
                      <a:schemeClr val="bg1">
                        <a:lumMod val="75000"/>
                      </a:schemeClr>
                    </a:solidFill>
                  </a:tcPr>
                </a:tc>
                <a:tc>
                  <a:txBody>
                    <a:bodyPr/>
                    <a:lstStyle/>
                    <a:p>
                      <a:r>
                        <a:rPr lang="en-US" sz="1800" dirty="0" smtClean="0"/>
                        <a:t>March 9</a:t>
                      </a:r>
                      <a:endParaRPr lang="en-US" sz="1800" dirty="0"/>
                    </a:p>
                  </a:txBody>
                  <a:tcPr marT="45711" marB="45711">
                    <a:solidFill>
                      <a:schemeClr val="bg1">
                        <a:lumMod val="75000"/>
                      </a:schemeClr>
                    </a:solidFill>
                  </a:tcPr>
                </a:tc>
              </a:tr>
              <a:tr h="370769">
                <a:tc>
                  <a:txBody>
                    <a:bodyPr/>
                    <a:lstStyle/>
                    <a:p>
                      <a:r>
                        <a:rPr lang="en-US" sz="1800" dirty="0" smtClean="0"/>
                        <a:t>Front</a:t>
                      </a:r>
                      <a:r>
                        <a:rPr lang="en-US" sz="1800" baseline="0" dirty="0" smtClean="0"/>
                        <a:t> lift platform</a:t>
                      </a:r>
                      <a:endParaRPr lang="en-US" sz="1800" dirty="0"/>
                    </a:p>
                  </a:txBody>
                  <a:tcPr marT="45711" marB="45711">
                    <a:solidFill>
                      <a:schemeClr val="bg1">
                        <a:lumMod val="85000"/>
                      </a:schemeClr>
                    </a:solidFill>
                  </a:tcPr>
                </a:tc>
                <a:tc>
                  <a:txBody>
                    <a:bodyPr/>
                    <a:lstStyle/>
                    <a:p>
                      <a:r>
                        <a:rPr lang="en-US" sz="1800" dirty="0" smtClean="0"/>
                        <a:t>February 19</a:t>
                      </a:r>
                      <a:endParaRPr lang="en-US" sz="1800" dirty="0"/>
                    </a:p>
                  </a:txBody>
                  <a:tcPr marT="45711" marB="45711">
                    <a:solidFill>
                      <a:schemeClr val="bg1">
                        <a:lumMod val="85000"/>
                      </a:schemeClr>
                    </a:solidFill>
                  </a:tcPr>
                </a:tc>
                <a:tc>
                  <a:txBody>
                    <a:bodyPr/>
                    <a:lstStyle/>
                    <a:p>
                      <a:r>
                        <a:rPr lang="en-US" sz="1800" dirty="0" smtClean="0"/>
                        <a:t>April 1</a:t>
                      </a:r>
                      <a:endParaRPr lang="en-US" sz="1800" dirty="0"/>
                    </a:p>
                  </a:txBody>
                  <a:tcPr marT="45711" marB="45711">
                    <a:solidFill>
                      <a:schemeClr val="bg1">
                        <a:lumMod val="85000"/>
                      </a:schemeClr>
                    </a:solidFill>
                  </a:tcPr>
                </a:tc>
              </a:tr>
              <a:tr h="370769">
                <a:tc>
                  <a:txBody>
                    <a:bodyPr/>
                    <a:lstStyle/>
                    <a:p>
                      <a:r>
                        <a:rPr lang="en-US" sz="1800" dirty="0" smtClean="0"/>
                        <a:t>Resistance electronics</a:t>
                      </a:r>
                      <a:endParaRPr lang="en-US" sz="1800" dirty="0"/>
                    </a:p>
                  </a:txBody>
                  <a:tcPr marT="45711" marB="45711">
                    <a:solidFill>
                      <a:schemeClr val="bg1">
                        <a:lumMod val="75000"/>
                      </a:schemeClr>
                    </a:solidFill>
                  </a:tcPr>
                </a:tc>
                <a:tc>
                  <a:txBody>
                    <a:bodyPr/>
                    <a:lstStyle/>
                    <a:p>
                      <a:r>
                        <a:rPr lang="en-US" sz="1800" dirty="0" smtClean="0"/>
                        <a:t>February</a:t>
                      </a:r>
                      <a:r>
                        <a:rPr lang="en-US" sz="1800" baseline="0" dirty="0" smtClean="0"/>
                        <a:t> 23</a:t>
                      </a:r>
                      <a:endParaRPr lang="en-US" sz="1800" dirty="0"/>
                    </a:p>
                  </a:txBody>
                  <a:tcPr marT="45711" marB="45711">
                    <a:solidFill>
                      <a:schemeClr val="bg1">
                        <a:lumMod val="75000"/>
                      </a:schemeClr>
                    </a:solidFill>
                  </a:tcPr>
                </a:tc>
                <a:tc>
                  <a:txBody>
                    <a:bodyPr/>
                    <a:lstStyle/>
                    <a:p>
                      <a:r>
                        <a:rPr lang="en-US" sz="1800" dirty="0" smtClean="0"/>
                        <a:t>Not implemented</a:t>
                      </a:r>
                      <a:endParaRPr lang="en-US" sz="1800" dirty="0"/>
                    </a:p>
                  </a:txBody>
                  <a:tcPr marT="45711" marB="45711">
                    <a:solidFill>
                      <a:schemeClr val="bg1">
                        <a:lumMod val="75000"/>
                      </a:schemeClr>
                    </a:solidFill>
                  </a:tcPr>
                </a:tc>
              </a:tr>
              <a:tr h="370769">
                <a:tc>
                  <a:txBody>
                    <a:bodyPr/>
                    <a:lstStyle/>
                    <a:p>
                      <a:r>
                        <a:rPr lang="en-US" sz="1800" dirty="0" smtClean="0"/>
                        <a:t>Tilting system</a:t>
                      </a:r>
                      <a:endParaRPr lang="en-US" sz="1800" dirty="0"/>
                    </a:p>
                  </a:txBody>
                  <a:tcPr marT="45711" marB="45711">
                    <a:solidFill>
                      <a:schemeClr val="bg1">
                        <a:lumMod val="85000"/>
                      </a:schemeClr>
                    </a:solidFill>
                  </a:tcPr>
                </a:tc>
                <a:tc>
                  <a:txBody>
                    <a:bodyPr/>
                    <a:lstStyle/>
                    <a:p>
                      <a:r>
                        <a:rPr lang="en-US" sz="1800" dirty="0" smtClean="0"/>
                        <a:t>February 26</a:t>
                      </a:r>
                      <a:endParaRPr lang="en-US" sz="1800" dirty="0"/>
                    </a:p>
                  </a:txBody>
                  <a:tcPr marT="45711" marB="45711">
                    <a:solidFill>
                      <a:schemeClr val="bg1">
                        <a:lumMod val="85000"/>
                      </a:schemeClr>
                    </a:solidFill>
                  </a:tcPr>
                </a:tc>
                <a:tc>
                  <a:txBody>
                    <a:bodyPr/>
                    <a:lstStyle/>
                    <a:p>
                      <a:r>
                        <a:rPr lang="en-US" sz="1800" dirty="0" smtClean="0"/>
                        <a:t>March 1</a:t>
                      </a:r>
                      <a:endParaRPr lang="en-US" sz="1800" dirty="0"/>
                    </a:p>
                  </a:txBody>
                  <a:tcPr marT="45711" marB="45711">
                    <a:solidFill>
                      <a:schemeClr val="bg1">
                        <a:lumMod val="85000"/>
                      </a:schemeClr>
                    </a:solidFill>
                  </a:tcPr>
                </a:tc>
              </a:tr>
              <a:tr h="370769">
                <a:tc>
                  <a:txBody>
                    <a:bodyPr/>
                    <a:lstStyle/>
                    <a:p>
                      <a:r>
                        <a:rPr lang="en-US" sz="1800" dirty="0" smtClean="0"/>
                        <a:t>Stepper code</a:t>
                      </a:r>
                      <a:endParaRPr lang="en-US" sz="1800" dirty="0"/>
                    </a:p>
                  </a:txBody>
                  <a:tcPr marT="45711" marB="45711">
                    <a:solidFill>
                      <a:schemeClr val="bg1">
                        <a:lumMod val="75000"/>
                      </a:schemeClr>
                    </a:solidFill>
                  </a:tcPr>
                </a:tc>
                <a:tc>
                  <a:txBody>
                    <a:bodyPr/>
                    <a:lstStyle/>
                    <a:p>
                      <a:r>
                        <a:rPr lang="en-US" sz="1800" dirty="0" smtClean="0"/>
                        <a:t>March 6</a:t>
                      </a:r>
                      <a:endParaRPr lang="en-US" sz="1800" dirty="0"/>
                    </a:p>
                  </a:txBody>
                  <a:tcPr marT="45711" marB="45711">
                    <a:solidFill>
                      <a:schemeClr val="bg1">
                        <a:lumMod val="75000"/>
                      </a:schemeClr>
                    </a:solidFill>
                  </a:tcPr>
                </a:tc>
                <a:tc>
                  <a:txBody>
                    <a:bodyPr/>
                    <a:lstStyle/>
                    <a:p>
                      <a:r>
                        <a:rPr lang="en-US" sz="1800" dirty="0" smtClean="0"/>
                        <a:t>April 14</a:t>
                      </a:r>
                      <a:endParaRPr lang="en-US" sz="1800" dirty="0"/>
                    </a:p>
                  </a:txBody>
                  <a:tcPr marT="45711" marB="45711">
                    <a:solidFill>
                      <a:schemeClr val="bg1">
                        <a:lumMod val="75000"/>
                      </a:schemeClr>
                    </a:solidFill>
                  </a:tcPr>
                </a:tc>
              </a:tr>
              <a:tr h="370769">
                <a:tc>
                  <a:txBody>
                    <a:bodyPr/>
                    <a:lstStyle/>
                    <a:p>
                      <a:r>
                        <a:rPr lang="en-US" sz="1800" dirty="0" smtClean="0"/>
                        <a:t>Resistance</a:t>
                      </a:r>
                      <a:r>
                        <a:rPr lang="en-US" sz="1800" baseline="0" dirty="0" smtClean="0"/>
                        <a:t> mechanical</a:t>
                      </a:r>
                      <a:endParaRPr lang="en-US" sz="1800" dirty="0"/>
                    </a:p>
                  </a:txBody>
                  <a:tcPr marT="45711" marB="45711">
                    <a:solidFill>
                      <a:schemeClr val="bg1">
                        <a:lumMod val="85000"/>
                      </a:schemeClr>
                    </a:solidFill>
                  </a:tcPr>
                </a:tc>
                <a:tc>
                  <a:txBody>
                    <a:bodyPr/>
                    <a:lstStyle/>
                    <a:p>
                      <a:r>
                        <a:rPr lang="en-US" sz="1800" dirty="0" smtClean="0"/>
                        <a:t>March 12</a:t>
                      </a:r>
                      <a:endParaRPr lang="en-US" sz="1800" dirty="0"/>
                    </a:p>
                  </a:txBody>
                  <a:tcPr marT="45711" marB="45711">
                    <a:solidFill>
                      <a:schemeClr val="bg1">
                        <a:lumMod val="85000"/>
                      </a:schemeClr>
                    </a:solidFill>
                  </a:tcPr>
                </a:tc>
                <a:tc>
                  <a:txBody>
                    <a:bodyPr/>
                    <a:lstStyle/>
                    <a:p>
                      <a:r>
                        <a:rPr lang="en-US" sz="1800" dirty="0" smtClean="0"/>
                        <a:t>Not implemented</a:t>
                      </a:r>
                      <a:endParaRPr lang="en-US" sz="1800" dirty="0"/>
                    </a:p>
                  </a:txBody>
                  <a:tcPr marT="45711" marB="45711">
                    <a:solidFill>
                      <a:schemeClr val="bg1">
                        <a:lumMod val="85000"/>
                      </a:schemeClr>
                    </a:solidFill>
                  </a:tcPr>
                </a:tc>
              </a:tr>
              <a:tr h="370769">
                <a:tc>
                  <a:txBody>
                    <a:bodyPr/>
                    <a:lstStyle/>
                    <a:p>
                      <a:r>
                        <a:rPr lang="en-US" sz="1800" dirty="0" smtClean="0"/>
                        <a:t>1D acceleration</a:t>
                      </a:r>
                      <a:endParaRPr lang="en-US" sz="1800" dirty="0"/>
                    </a:p>
                  </a:txBody>
                  <a:tcPr marT="45711" marB="45711">
                    <a:solidFill>
                      <a:schemeClr val="bg1">
                        <a:lumMod val="75000"/>
                      </a:schemeClr>
                    </a:solidFill>
                  </a:tcPr>
                </a:tc>
                <a:tc>
                  <a:txBody>
                    <a:bodyPr/>
                    <a:lstStyle/>
                    <a:p>
                      <a:r>
                        <a:rPr lang="en-US" sz="1800" dirty="0" smtClean="0"/>
                        <a:t>March 23</a:t>
                      </a:r>
                      <a:endParaRPr lang="en-US" sz="1800" dirty="0"/>
                    </a:p>
                  </a:txBody>
                  <a:tcPr marT="45711" marB="45711">
                    <a:solidFill>
                      <a:schemeClr val="bg1">
                        <a:lumMod val="75000"/>
                      </a:schemeClr>
                    </a:solidFill>
                  </a:tcPr>
                </a:tc>
                <a:tc>
                  <a:txBody>
                    <a:bodyPr/>
                    <a:lstStyle/>
                    <a:p>
                      <a:r>
                        <a:rPr lang="en-US" sz="1800" dirty="0" smtClean="0"/>
                        <a:t>March</a:t>
                      </a:r>
                      <a:r>
                        <a:rPr lang="en-US" sz="1800" baseline="0" dirty="0" smtClean="0"/>
                        <a:t> 22</a:t>
                      </a:r>
                      <a:endParaRPr lang="en-US" sz="1800" dirty="0"/>
                    </a:p>
                  </a:txBody>
                  <a:tcPr marT="45711" marB="45711">
                    <a:solidFill>
                      <a:schemeClr val="bg1">
                        <a:lumMod val="75000"/>
                      </a:schemeClr>
                    </a:solidFill>
                  </a:tcPr>
                </a:tc>
              </a:tr>
            </a:tbl>
          </a:graphicData>
        </a:graphic>
      </p:graphicFrame>
    </p:spTree>
    <p:extLst>
      <p:ext uri="{BB962C8B-B14F-4D97-AF65-F5344CB8AC3E}">
        <p14:creationId xmlns:p14="http://schemas.microsoft.com/office/powerpoint/2010/main" val="210796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486123"/>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dirty="0" smtClean="0"/>
              <a:t>Our Solution</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a:t>2</a:t>
            </a:r>
          </a:p>
        </p:txBody>
      </p:sp>
      <p:sp>
        <p:nvSpPr>
          <p:cNvPr id="19461" name="Content Placeholder 2"/>
          <p:cNvSpPr>
            <a:spLocks noGrp="1"/>
          </p:cNvSpPr>
          <p:nvPr>
            <p:ph sz="quarter" idx="13"/>
          </p:nvPr>
        </p:nvSpPr>
        <p:spPr>
          <a:xfrm>
            <a:off x="1835150" y="0"/>
            <a:ext cx="6913563" cy="476250"/>
          </a:xfrm>
        </p:spPr>
        <p:txBody>
          <a:bodyPr/>
          <a:lstStyle/>
          <a:p>
            <a:r>
              <a:rPr lang="en-US" smtClean="0"/>
              <a:t>Background – V-cycle</a:t>
            </a:r>
          </a:p>
        </p:txBody>
      </p:sp>
      <p:pic>
        <p:nvPicPr>
          <p:cNvPr id="4" name="SampleVid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1670050" y="1124744"/>
            <a:ext cx="5803900" cy="4352925"/>
          </a:xfrm>
        </p:spPr>
      </p:pic>
      <p:sp>
        <p:nvSpPr>
          <p:cNvPr id="6" name="Title 1"/>
          <p:cNvSpPr txBox="1">
            <a:spLocks/>
          </p:cNvSpPr>
          <p:nvPr/>
        </p:nvSpPr>
        <p:spPr bwMode="auto">
          <a:xfrm>
            <a:off x="620713" y="5598691"/>
            <a:ext cx="822960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4400" dirty="0" smtClean="0">
                <a:latin typeface="+mj-lt"/>
                <a:ea typeface="+mj-ea"/>
                <a:cs typeface="+mj-cs"/>
              </a:rPr>
              <a:t> Make videos!</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dirty="0" smtClean="0"/>
              <a:t>Product Design</a:t>
            </a:r>
          </a:p>
        </p:txBody>
      </p:sp>
      <p:sp>
        <p:nvSpPr>
          <p:cNvPr id="2" name="Slide Number Placeholder 1"/>
          <p:cNvSpPr>
            <a:spLocks noGrp="1"/>
          </p:cNvSpPr>
          <p:nvPr>
            <p:ph type="sldNum" sz="quarter" idx="4294967295"/>
          </p:nvPr>
        </p:nvSpPr>
        <p:spPr>
          <a:xfrm>
            <a:off x="8172450" y="6237288"/>
            <a:ext cx="514350" cy="484187"/>
          </a:xfrm>
          <a:prstGeom prst="rect">
            <a:avLst/>
          </a:prstGeom>
        </p:spPr>
        <p:txBody>
          <a:bodyPr/>
          <a:lstStyle/>
          <a:p>
            <a:pPr>
              <a:defRPr/>
            </a:pPr>
            <a:r>
              <a:rPr lang="en-CA" dirty="0"/>
              <a:t>3</a:t>
            </a:r>
          </a:p>
        </p:txBody>
      </p:sp>
      <p:sp>
        <p:nvSpPr>
          <p:cNvPr id="20485" name="Content Placeholder 2"/>
          <p:cNvSpPr>
            <a:spLocks noGrp="1"/>
          </p:cNvSpPr>
          <p:nvPr>
            <p:ph sz="quarter" idx="13"/>
          </p:nvPr>
        </p:nvSpPr>
        <p:spPr>
          <a:xfrm>
            <a:off x="1835150" y="0"/>
            <a:ext cx="6913563" cy="476250"/>
          </a:xfrm>
        </p:spPr>
        <p:txBody>
          <a:bodyPr/>
          <a:lstStyle/>
          <a:p>
            <a:r>
              <a:rPr lang="en-US" smtClean="0"/>
              <a:t>Product Design</a:t>
            </a:r>
          </a:p>
        </p:txBody>
      </p:sp>
      <p:pic>
        <p:nvPicPr>
          <p:cNvPr id="20486" name="Picture 3"/>
          <p:cNvPicPr>
            <a:picLocks noChangeAspect="1"/>
          </p:cNvPicPr>
          <p:nvPr/>
        </p:nvPicPr>
        <p:blipFill>
          <a:blip r:embed="rId3" cstate="print">
            <a:extLst>
              <a:ext uri="{28A0092B-C50C-407E-A947-70E740481C1C}">
                <a14:useLocalDpi xmlns:a14="http://schemas.microsoft.com/office/drawing/2010/main" val="0"/>
              </a:ext>
            </a:extLst>
          </a:blip>
          <a:srcRect l="7455" t="5843"/>
          <a:stretch>
            <a:fillRect/>
          </a:stretch>
        </p:blipFill>
        <p:spPr bwMode="auto">
          <a:xfrm>
            <a:off x="3043659" y="1773238"/>
            <a:ext cx="3184525" cy="43195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457200" y="1772816"/>
            <a:ext cx="4042792" cy="4392488"/>
          </a:xfrm>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68313" y="548680"/>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dirty="0" smtClean="0"/>
              <a:t>Front and Back Platforms </a:t>
            </a:r>
          </a:p>
        </p:txBody>
      </p:sp>
      <p:pic>
        <p:nvPicPr>
          <p:cNvPr id="22531"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31988" y="1236315"/>
            <a:ext cx="5280025" cy="4352925"/>
          </a:xfrm>
          <a:ln w="38100">
            <a:solidFill>
              <a:srgbClr val="C00000"/>
            </a:solidFill>
            <a:miter lim="800000"/>
            <a:headEnd/>
            <a:tailEnd/>
          </a:ln>
        </p:spPr>
      </p:pic>
      <p:sp>
        <p:nvSpPr>
          <p:cNvPr id="3" name="Slide Number Placeholder 2"/>
          <p:cNvSpPr>
            <a:spLocks noGrp="1"/>
          </p:cNvSpPr>
          <p:nvPr>
            <p:ph type="sldNum" sz="quarter" idx="4294967295"/>
          </p:nvPr>
        </p:nvSpPr>
        <p:spPr>
          <a:xfrm>
            <a:off x="8172450" y="6329189"/>
            <a:ext cx="514350" cy="484187"/>
          </a:xfrm>
          <a:prstGeom prst="rect">
            <a:avLst/>
          </a:prstGeom>
        </p:spPr>
        <p:txBody>
          <a:bodyPr/>
          <a:lstStyle/>
          <a:p>
            <a:pPr>
              <a:defRPr/>
            </a:pPr>
            <a:r>
              <a:rPr lang="en-CA" dirty="0" smtClean="0"/>
              <a:t>4</a:t>
            </a:r>
            <a:endParaRPr lang="en-CA" dirty="0"/>
          </a:p>
        </p:txBody>
      </p:sp>
      <p:sp>
        <p:nvSpPr>
          <p:cNvPr id="22533" name="Content Placeholder 4"/>
          <p:cNvSpPr>
            <a:spLocks noGrp="1"/>
          </p:cNvSpPr>
          <p:nvPr>
            <p:ph sz="quarter" idx="13"/>
          </p:nvPr>
        </p:nvSpPr>
        <p:spPr>
          <a:xfrm>
            <a:off x="1835150" y="0"/>
            <a:ext cx="6913563" cy="476250"/>
          </a:xfrm>
        </p:spPr>
        <p:txBody>
          <a:bodyPr/>
          <a:lstStyle/>
          <a:p>
            <a:r>
              <a:rPr lang="en-US" smtClean="0"/>
              <a:t>Product Design – Structural</a:t>
            </a:r>
          </a:p>
          <a:p>
            <a:endParaRPr lang="en-US" smtClean="0"/>
          </a:p>
        </p:txBody>
      </p:sp>
      <p:sp>
        <p:nvSpPr>
          <p:cNvPr id="6" name="Title 1"/>
          <p:cNvSpPr txBox="1">
            <a:spLocks/>
          </p:cNvSpPr>
          <p:nvPr/>
        </p:nvSpPr>
        <p:spPr bwMode="auto">
          <a:xfrm>
            <a:off x="620713" y="5506601"/>
            <a:ext cx="8229600" cy="8609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4400" dirty="0" smtClean="0">
                <a:latin typeface="+mj-lt"/>
                <a:ea typeface="+mj-ea"/>
                <a:cs typeface="+mj-cs"/>
              </a:rPr>
              <a:t>Simulate your design!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Use Google </a:t>
            </a:r>
            <a:r>
              <a:rPr kumimoji="0" lang="en-CA" sz="4400" b="0" i="0" u="none" strike="noStrike" kern="1200" cap="none" spc="0" normalizeH="0" baseline="0" noProof="0" dirty="0" err="1" smtClean="0">
                <a:ln>
                  <a:noFill/>
                </a:ln>
                <a:solidFill>
                  <a:schemeClr val="tx1"/>
                </a:solidFill>
                <a:effectLst/>
                <a:uLnTx/>
                <a:uFillTx/>
                <a:latin typeface="+mj-lt"/>
                <a:ea typeface="+mj-ea"/>
                <a:cs typeface="+mj-cs"/>
              </a:rPr>
              <a:t>Sketchup</a:t>
            </a:r>
            <a:r>
              <a:rPr kumimoji="0" lang="en-CA" sz="4400" b="0" i="0" u="none" strike="noStrike" kern="1200" cap="none" spc="0" normalizeH="0" baseline="0" noProof="0" dirty="0" smtClean="0">
                <a:ln>
                  <a:noFill/>
                </a:ln>
                <a:solidFill>
                  <a:schemeClr val="tx1"/>
                </a:solidFill>
                <a:effectLst/>
                <a:uLnTx/>
                <a:uFillTx/>
                <a:latin typeface="+mj-lt"/>
                <a:ea typeface="+mj-ea"/>
                <a:cs typeface="+mj-cs"/>
              </a:rPr>
              <a:t> - Free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Tilting Mechanism</a:t>
            </a:r>
          </a:p>
        </p:txBody>
      </p:sp>
      <p:sp>
        <p:nvSpPr>
          <p:cNvPr id="24579" name="Content Placeholder 3"/>
          <p:cNvSpPr>
            <a:spLocks noGrp="1"/>
          </p:cNvSpPr>
          <p:nvPr>
            <p:ph sz="quarter" idx="13"/>
          </p:nvPr>
        </p:nvSpPr>
        <p:spPr>
          <a:xfrm>
            <a:off x="1835150" y="0"/>
            <a:ext cx="6913563" cy="476250"/>
          </a:xfrm>
        </p:spPr>
        <p:txBody>
          <a:bodyPr/>
          <a:lstStyle/>
          <a:p>
            <a:r>
              <a:rPr lang="en-US" smtClean="0"/>
              <a:t>Product Design – Mechanical</a:t>
            </a:r>
          </a:p>
        </p:txBody>
      </p:sp>
      <p:sp>
        <p:nvSpPr>
          <p:cNvPr id="5" name="Slide Number Placeholder 4"/>
          <p:cNvSpPr>
            <a:spLocks noGrp="1"/>
          </p:cNvSpPr>
          <p:nvPr>
            <p:ph type="sldNum" sz="quarter" idx="4294967295"/>
          </p:nvPr>
        </p:nvSpPr>
        <p:spPr>
          <a:xfrm>
            <a:off x="8172450" y="6473205"/>
            <a:ext cx="514350" cy="484187"/>
          </a:xfrm>
          <a:prstGeom prst="rect">
            <a:avLst/>
          </a:prstGeom>
        </p:spPr>
        <p:txBody>
          <a:bodyPr/>
          <a:lstStyle/>
          <a:p>
            <a:pPr>
              <a:defRPr/>
            </a:pPr>
            <a:r>
              <a:rPr lang="en-CA" dirty="0" smtClean="0"/>
              <a:t>5</a:t>
            </a:r>
            <a:endParaRPr lang="en-CA" dirty="0"/>
          </a:p>
        </p:txBody>
      </p:sp>
      <p:pic>
        <p:nvPicPr>
          <p:cNvPr id="24581"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t="9035" b="26488"/>
          <a:stretch>
            <a:fillRect/>
          </a:stretch>
        </p:blipFill>
        <p:spPr>
          <a:xfrm>
            <a:off x="323850" y="2206625"/>
            <a:ext cx="3403600" cy="2927350"/>
          </a:xfrm>
          <a:ln w="38100">
            <a:solidFill>
              <a:srgbClr val="C00000"/>
            </a:solidFill>
            <a:miter lim="800000"/>
            <a:headEnd/>
            <a:tailEnd/>
          </a:ln>
        </p:spPr>
      </p:pic>
      <p:pic>
        <p:nvPicPr>
          <p:cNvPr id="24582" name="Picture 7"/>
          <p:cNvPicPr>
            <a:picLocks noChangeAspect="1"/>
          </p:cNvPicPr>
          <p:nvPr/>
        </p:nvPicPr>
        <p:blipFill>
          <a:blip r:embed="rId4" cstate="print">
            <a:extLst>
              <a:ext uri="{28A0092B-C50C-407E-A947-70E740481C1C}">
                <a14:useLocalDpi xmlns:a14="http://schemas.microsoft.com/office/drawing/2010/main" val="0"/>
              </a:ext>
            </a:extLst>
          </a:blip>
          <a:srcRect l="11172" t="11623" r="13168" b="28065"/>
          <a:stretch>
            <a:fillRect/>
          </a:stretch>
        </p:blipFill>
        <p:spPr bwMode="auto">
          <a:xfrm>
            <a:off x="4003675" y="2205038"/>
            <a:ext cx="4892675" cy="292576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395536" y="5094635"/>
            <a:ext cx="822960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4400" dirty="0" smtClean="0">
                <a:latin typeface="+mj-lt"/>
                <a:ea typeface="+mj-ea"/>
                <a:cs typeface="+mj-cs"/>
              </a:rPr>
              <a:t>The solution already exists and will probably be simple!</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68313" y="548680"/>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Gravity Assist</a:t>
            </a:r>
          </a:p>
        </p:txBody>
      </p:sp>
      <p:sp>
        <p:nvSpPr>
          <p:cNvPr id="25603" name="Content Placeholder 3"/>
          <p:cNvSpPr>
            <a:spLocks noGrp="1"/>
          </p:cNvSpPr>
          <p:nvPr>
            <p:ph sz="quarter" idx="13"/>
          </p:nvPr>
        </p:nvSpPr>
        <p:spPr>
          <a:xfrm>
            <a:off x="1835150" y="0"/>
            <a:ext cx="6913563" cy="476250"/>
          </a:xfrm>
        </p:spPr>
        <p:txBody>
          <a:bodyPr/>
          <a:lstStyle/>
          <a:p>
            <a:r>
              <a:rPr lang="en-US" smtClean="0"/>
              <a:t>Product Design – Mechanical</a:t>
            </a:r>
          </a:p>
        </p:txBody>
      </p:sp>
      <p:sp>
        <p:nvSpPr>
          <p:cNvPr id="5" name="Slide Number Placeholder 4"/>
          <p:cNvSpPr>
            <a:spLocks noGrp="1"/>
          </p:cNvSpPr>
          <p:nvPr>
            <p:ph type="sldNum" sz="quarter" idx="4294967295"/>
          </p:nvPr>
        </p:nvSpPr>
        <p:spPr>
          <a:xfrm>
            <a:off x="8172450" y="6401197"/>
            <a:ext cx="514350" cy="484187"/>
          </a:xfrm>
          <a:prstGeom prst="rect">
            <a:avLst/>
          </a:prstGeom>
        </p:spPr>
        <p:txBody>
          <a:bodyPr/>
          <a:lstStyle/>
          <a:p>
            <a:pPr>
              <a:defRPr/>
            </a:pPr>
            <a:r>
              <a:rPr lang="en-CA" dirty="0" smtClean="0"/>
              <a:t>6</a:t>
            </a:r>
            <a:endParaRPr lang="en-CA" dirty="0"/>
          </a:p>
        </p:txBody>
      </p:sp>
      <p:pic>
        <p:nvPicPr>
          <p:cNvPr id="2560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l="16814" r="6088" b="8887"/>
          <a:stretch>
            <a:fillRect/>
          </a:stretch>
        </p:blipFill>
        <p:spPr>
          <a:xfrm>
            <a:off x="2124075" y="1268760"/>
            <a:ext cx="5035550" cy="4464050"/>
          </a:xfrm>
          <a:ln w="38100">
            <a:solidFill>
              <a:srgbClr val="C00000"/>
            </a:solidFill>
            <a:miter lim="800000"/>
            <a:headEnd/>
            <a:tailEnd/>
          </a:ln>
        </p:spPr>
      </p:pic>
      <p:sp>
        <p:nvSpPr>
          <p:cNvPr id="6" name="Title 1"/>
          <p:cNvSpPr txBox="1">
            <a:spLocks/>
          </p:cNvSpPr>
          <p:nvPr/>
        </p:nvSpPr>
        <p:spPr bwMode="auto">
          <a:xfrm>
            <a:off x="395537" y="5814715"/>
            <a:ext cx="8424935"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CA" sz="4400" dirty="0" smtClean="0">
                <a:latin typeface="+mj-lt"/>
                <a:ea typeface="+mj-ea"/>
                <a:cs typeface="+mj-cs"/>
              </a:rPr>
              <a:t>Known Fact: Gravity is omnipresent!</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68313" y="846138"/>
            <a:ext cx="8229600"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Electronics Systems</a:t>
            </a:r>
          </a:p>
        </p:txBody>
      </p:sp>
      <p:sp>
        <p:nvSpPr>
          <p:cNvPr id="28675" name="Content Placeholder 3"/>
          <p:cNvSpPr>
            <a:spLocks noGrp="1"/>
          </p:cNvSpPr>
          <p:nvPr>
            <p:ph sz="quarter" idx="13"/>
          </p:nvPr>
        </p:nvSpPr>
        <p:spPr>
          <a:xfrm>
            <a:off x="1835150" y="0"/>
            <a:ext cx="6913563" cy="476250"/>
          </a:xfrm>
        </p:spPr>
        <p:txBody>
          <a:bodyPr/>
          <a:lstStyle/>
          <a:p>
            <a:r>
              <a:rPr lang="en-US" smtClean="0"/>
              <a:t>Product Design – Electronics</a:t>
            </a:r>
          </a:p>
        </p:txBody>
      </p:sp>
      <p:sp>
        <p:nvSpPr>
          <p:cNvPr id="5" name="Slide Number Placeholder 4"/>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7</a:t>
            </a:r>
            <a:endParaRPr lang="en-CA" dirty="0"/>
          </a:p>
        </p:txBody>
      </p:sp>
      <p:pic>
        <p:nvPicPr>
          <p:cNvPr id="28677"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39838" y="1773238"/>
            <a:ext cx="6664325" cy="4352925"/>
          </a:xfrm>
          <a:ln w="38100">
            <a:solidFill>
              <a:srgbClr val="C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 1:</a:t>
            </a:r>
            <a:endParaRPr lang="en-CA" dirty="0"/>
          </a:p>
        </p:txBody>
      </p:sp>
      <p:sp>
        <p:nvSpPr>
          <p:cNvPr id="3" name="Content Placeholder 2"/>
          <p:cNvSpPr>
            <a:spLocks noGrp="1"/>
          </p:cNvSpPr>
          <p:nvPr>
            <p:ph idx="1"/>
          </p:nvPr>
        </p:nvSpPr>
        <p:spPr>
          <a:xfrm>
            <a:off x="457200" y="1772816"/>
            <a:ext cx="8435280" cy="4353347"/>
          </a:xfrm>
        </p:spPr>
        <p:txBody>
          <a:bodyPr/>
          <a:lstStyle/>
          <a:p>
            <a:r>
              <a:rPr lang="en-CA" b="1" dirty="0" smtClean="0"/>
              <a:t>Do not be lazy: </a:t>
            </a:r>
            <a:r>
              <a:rPr lang="en-CA" dirty="0" smtClean="0"/>
              <a:t>try to read as much documentation of your components as possible</a:t>
            </a:r>
          </a:p>
          <a:p>
            <a:endParaRPr lang="en-CA" sz="2400" dirty="0" smtClean="0"/>
          </a:p>
          <a:p>
            <a:endParaRPr lang="en-CA" sz="2400" dirty="0" smtClean="0"/>
          </a:p>
          <a:p>
            <a:endParaRPr lang="en-CA" sz="2400" dirty="0" smtClean="0"/>
          </a:p>
          <a:p>
            <a:r>
              <a:rPr lang="en-CA" b="1" dirty="0" smtClean="0"/>
              <a:t>Read the RUBRIC</a:t>
            </a:r>
            <a:r>
              <a:rPr lang="en-CA" dirty="0" smtClean="0"/>
              <a:t> that Steve shares with you</a:t>
            </a:r>
            <a:endParaRPr lang="en-CA" dirty="0"/>
          </a:p>
        </p:txBody>
      </p:sp>
      <p:sp>
        <p:nvSpPr>
          <p:cNvPr id="4" name="Content Placeholder 3"/>
          <p:cNvSpPr>
            <a:spLocks noGrp="1"/>
          </p:cNvSpPr>
          <p:nvPr>
            <p:ph sz="quarter" idx="13"/>
          </p:nvPr>
        </p:nvSpPr>
        <p:spPr/>
        <p:txBody>
          <a:bodyPr/>
          <a:lstStyle/>
          <a:p>
            <a:endParaRPr lang="en-CA"/>
          </a:p>
        </p:txBody>
      </p:sp>
      <p:sp>
        <p:nvSpPr>
          <p:cNvPr id="5" name="Slide Number Placeholder 4"/>
          <p:cNvSpPr>
            <a:spLocks noGrp="1"/>
          </p:cNvSpPr>
          <p:nvPr>
            <p:ph type="sldNum" sz="quarter" idx="4294967295"/>
          </p:nvPr>
        </p:nvSpPr>
        <p:spPr>
          <a:xfrm>
            <a:off x="8172450" y="6237288"/>
            <a:ext cx="514350" cy="484187"/>
          </a:xfrm>
          <a:prstGeom prst="rect">
            <a:avLst/>
          </a:prstGeom>
        </p:spPr>
        <p:txBody>
          <a:bodyPr/>
          <a:lstStyle/>
          <a:p>
            <a:pPr>
              <a:defRPr/>
            </a:pPr>
            <a:r>
              <a:rPr lang="en-CA" dirty="0" smtClean="0"/>
              <a:t>8</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15143</TotalTime>
  <Words>1143</Words>
  <Application>Microsoft Office PowerPoint</Application>
  <PresentationFormat>On-screen Show (4:3)</PresentationFormat>
  <Paragraphs>294</Paragraphs>
  <Slides>24</Slides>
  <Notes>19</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V-Cycle Pro Virtual Bike Simulator ENSC 440/305-Spring 2010  Project Flashback © Lukas-Karim Merhi</vt:lpstr>
      <vt:lpstr>Objectives</vt:lpstr>
      <vt:lpstr>Our Solution</vt:lpstr>
      <vt:lpstr>Product Design</vt:lpstr>
      <vt:lpstr>Front and Back Platforms </vt:lpstr>
      <vt:lpstr>Tilting Mechanism</vt:lpstr>
      <vt:lpstr>Gravity Assist</vt:lpstr>
      <vt:lpstr>Electronics Systems</vt:lpstr>
      <vt:lpstr>Lesson 1:</vt:lpstr>
      <vt:lpstr>Lesson 2: Safety Design</vt:lpstr>
      <vt:lpstr>Lesson 3: Modular Design</vt:lpstr>
      <vt:lpstr>Lesson 4: Sustainability</vt:lpstr>
      <vt:lpstr>Lessons from the group members</vt:lpstr>
      <vt:lpstr>Questions?</vt:lpstr>
      <vt:lpstr>What would I have done if I had 2 semesters?</vt:lpstr>
      <vt:lpstr>What would I have done if I had 2 semesters?</vt:lpstr>
      <vt:lpstr>PowerPoint Presentation</vt:lpstr>
      <vt:lpstr>PowerPoint Presentation</vt:lpstr>
      <vt:lpstr>PowerPoint Presentation</vt:lpstr>
      <vt:lpstr>PowerPoint Presentation</vt:lpstr>
      <vt:lpstr>PowerPoint Presentation</vt:lpstr>
      <vt:lpstr>Project Costs</vt:lpstr>
      <vt:lpstr>Teamwork</vt:lpstr>
      <vt:lpstr>Development 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V-Cycle Pro Virtual Bike Simulator</dc:title>
  <dc:creator>Dan</dc:creator>
  <cp:lastModifiedBy>Steve Whitmore</cp:lastModifiedBy>
  <cp:revision>1029</cp:revision>
  <dcterms:created xsi:type="dcterms:W3CDTF">2010-03-25T22:33:37Z</dcterms:created>
  <dcterms:modified xsi:type="dcterms:W3CDTF">2017-01-12T03:18:53Z</dcterms:modified>
</cp:coreProperties>
</file>